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62"/>
  </p:notesMasterIdLst>
  <p:handoutMasterIdLst>
    <p:handoutMasterId r:id="rId63"/>
  </p:handoutMasterIdLst>
  <p:sldIdLst>
    <p:sldId id="256" r:id="rId6"/>
    <p:sldId id="1378" r:id="rId7"/>
    <p:sldId id="1377" r:id="rId8"/>
    <p:sldId id="257" r:id="rId9"/>
    <p:sldId id="855" r:id="rId10"/>
    <p:sldId id="809" r:id="rId11"/>
    <p:sldId id="810" r:id="rId12"/>
    <p:sldId id="811" r:id="rId13"/>
    <p:sldId id="812" r:id="rId14"/>
    <p:sldId id="813" r:id="rId15"/>
    <p:sldId id="814" r:id="rId16"/>
    <p:sldId id="815" r:id="rId17"/>
    <p:sldId id="851" r:id="rId18"/>
    <p:sldId id="852" r:id="rId19"/>
    <p:sldId id="816" r:id="rId20"/>
    <p:sldId id="817" r:id="rId21"/>
    <p:sldId id="818" r:id="rId22"/>
    <p:sldId id="819" r:id="rId23"/>
    <p:sldId id="820" r:id="rId24"/>
    <p:sldId id="821" r:id="rId25"/>
    <p:sldId id="825" r:id="rId26"/>
    <p:sldId id="495" r:id="rId27"/>
    <p:sldId id="496" r:id="rId28"/>
    <p:sldId id="497" r:id="rId29"/>
    <p:sldId id="500" r:id="rId30"/>
    <p:sldId id="501" r:id="rId31"/>
    <p:sldId id="503" r:id="rId32"/>
    <p:sldId id="502" r:id="rId33"/>
    <p:sldId id="505" r:id="rId34"/>
    <p:sldId id="506" r:id="rId35"/>
    <p:sldId id="507" r:id="rId36"/>
    <p:sldId id="511" r:id="rId37"/>
    <p:sldId id="734" r:id="rId38"/>
    <p:sldId id="513" r:id="rId39"/>
    <p:sldId id="594" r:id="rId40"/>
    <p:sldId id="586" r:id="rId41"/>
    <p:sldId id="515" r:id="rId42"/>
    <p:sldId id="630" r:id="rId43"/>
    <p:sldId id="521" r:id="rId44"/>
    <p:sldId id="581" r:id="rId45"/>
    <p:sldId id="583" r:id="rId46"/>
    <p:sldId id="584" r:id="rId47"/>
    <p:sldId id="522" r:id="rId48"/>
    <p:sldId id="626" r:id="rId49"/>
    <p:sldId id="627" r:id="rId50"/>
    <p:sldId id="524" r:id="rId51"/>
    <p:sldId id="736" r:id="rId52"/>
    <p:sldId id="525" r:id="rId53"/>
    <p:sldId id="580" r:id="rId54"/>
    <p:sldId id="743" r:id="rId55"/>
    <p:sldId id="527" r:id="rId56"/>
    <p:sldId id="574" r:id="rId57"/>
    <p:sldId id="572" r:id="rId58"/>
    <p:sldId id="573" r:id="rId59"/>
    <p:sldId id="529" r:id="rId60"/>
    <p:sldId id="74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50" d="100"/>
          <a:sy n="150" d="100"/>
        </p:scale>
        <p:origin x="576" y="120"/>
      </p:cViewPr>
      <p:guideLst/>
    </p:cSldViewPr>
  </p:slideViewPr>
  <p:notesTextViewPr>
    <p:cViewPr>
      <p:scale>
        <a:sx n="1" d="1"/>
        <a:sy n="1" d="1"/>
      </p:scale>
      <p:origin x="0" y="0"/>
    </p:cViewPr>
  </p:notesTextViewPr>
  <p:sorterViewPr>
    <p:cViewPr varScale="1">
      <p:scale>
        <a:sx n="1" d="1"/>
        <a:sy n="1" d="1"/>
      </p:scale>
      <p:origin x="0" y="-4008"/>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pu-world.com/Glossary/M/Minimum_Maximum_power_dissipation.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15</a:t>
            </a:fld>
            <a:endParaRPr lang="en-US"/>
          </a:p>
        </p:txBody>
      </p:sp>
    </p:spTree>
    <p:extLst>
      <p:ext uri="{BB962C8B-B14F-4D97-AF65-F5344CB8AC3E}">
        <p14:creationId xmlns:p14="http://schemas.microsoft.com/office/powerpoint/2010/main" val="27373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7EF-235B-412C-8008-D346A7F9157E}" type="slidenum">
              <a:rPr lang="en-US"/>
              <a:pPr/>
              <a:t>39</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3512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3C19C7-4768-4A09-8C70-9C6BD5B70044}" type="slidenum">
              <a:rPr lang="en-US"/>
              <a:pPr/>
              <a:t>40</a:t>
            </a:fld>
            <a:endParaRPr lang="en-US"/>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2861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41</a:t>
            </a:fld>
            <a:endParaRPr lang="en-US"/>
          </a:p>
        </p:txBody>
      </p:sp>
    </p:spTree>
    <p:extLst>
      <p:ext uri="{BB962C8B-B14F-4D97-AF65-F5344CB8AC3E}">
        <p14:creationId xmlns:p14="http://schemas.microsoft.com/office/powerpoint/2010/main" val="1192180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For a Opteron 6276, TDP is 115 W.</a:t>
            </a:r>
          </a:p>
          <a:p>
            <a:r>
              <a:rPr lang="en-US" dirty="0"/>
              <a:t>The Thermal Design Power (TDP) is the average maximum power a processor can dissipate while running commercially available software. TDP is primarily used as a guideline for manufacturers of thermal solutions (</a:t>
            </a:r>
            <a:r>
              <a:rPr lang="en-US" dirty="0" err="1"/>
              <a:t>heatsinks</a:t>
            </a:r>
            <a:r>
              <a:rPr lang="en-US" dirty="0"/>
              <a:t>/fans, </a:t>
            </a:r>
            <a:r>
              <a:rPr lang="en-US" dirty="0" err="1"/>
              <a:t>etc</a:t>
            </a:r>
            <a:r>
              <a:rPr lang="en-US" dirty="0"/>
              <a:t>) which tells them how much heat their solution should dissipate. TDP is not the maximum power the CPU may generate - there may be periods of time when the CPU dissipates more power than designed, in which case either the CPU temperature will rise closer to the maximum, or special CPU circuitry will activate and add idle cycles or reduce CPU frequency with the intent of reducing the amount of generated power. </a:t>
            </a:r>
          </a:p>
          <a:p>
            <a:r>
              <a:rPr lang="en-US" dirty="0"/>
              <a:t>TDP is usually 20% - 30% lower than the </a:t>
            </a:r>
            <a:r>
              <a:rPr lang="en-US" dirty="0">
                <a:hlinkClick r:id="rId3"/>
              </a:rPr>
              <a:t>CPU maximum power dissipation</a:t>
            </a:r>
            <a:r>
              <a:rPr lang="en-US" dirty="0"/>
              <a:t>.</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43</a:t>
            </a:fld>
            <a:endParaRPr lang="en-US"/>
          </a:p>
        </p:txBody>
      </p:sp>
    </p:spTree>
    <p:extLst>
      <p:ext uri="{BB962C8B-B14F-4D97-AF65-F5344CB8AC3E}">
        <p14:creationId xmlns:p14="http://schemas.microsoft.com/office/powerpoint/2010/main" val="70760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44</a:t>
            </a:fld>
            <a:endParaRPr lang="en-US"/>
          </a:p>
        </p:txBody>
      </p:sp>
    </p:spTree>
    <p:extLst>
      <p:ext uri="{BB962C8B-B14F-4D97-AF65-F5344CB8AC3E}">
        <p14:creationId xmlns:p14="http://schemas.microsoft.com/office/powerpoint/2010/main" val="148037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98446CC-0241-4009-BC98-BBF14F816E8F}" type="slidenum">
              <a:rPr lang="en-US"/>
              <a:pPr/>
              <a:t>45</a:t>
            </a:fld>
            <a:endParaRPr lang="en-US"/>
          </a:p>
        </p:txBody>
      </p:sp>
      <p:sp>
        <p:nvSpPr>
          <p:cNvPr id="987138" name="Rectangle 1026"/>
          <p:cNvSpPr>
            <a:spLocks noGrp="1" noRot="1" noChangeAspect="1" noChangeArrowheads="1" noTextEdit="1"/>
          </p:cNvSpPr>
          <p:nvPr>
            <p:ph type="sldImg"/>
          </p:nvPr>
        </p:nvSpPr>
        <p:spPr>
          <a:xfrm>
            <a:off x="2312988" y="525463"/>
            <a:ext cx="4672012" cy="2628900"/>
          </a:xfrm>
          <a:ln/>
        </p:spPr>
      </p:sp>
      <p:sp>
        <p:nvSpPr>
          <p:cNvPr id="987139" name="Rectangle 1027"/>
          <p:cNvSpPr>
            <a:spLocks noGrp="1" noChangeArrowheads="1"/>
          </p:cNvSpPr>
          <p:nvPr>
            <p:ph type="body" idx="1"/>
          </p:nvPr>
        </p:nvSpPr>
        <p:spPr>
          <a:xfrm>
            <a:off x="1238714" y="3330173"/>
            <a:ext cx="6818974" cy="3153984"/>
          </a:xfrm>
        </p:spPr>
        <p:txBody>
          <a:bodyPr/>
          <a:lstStyle/>
          <a:p>
            <a:r>
              <a:rPr lang="en-US" sz="1000" dirty="0"/>
              <a:t>Power wall + Memory wall + ILP wall </a:t>
            </a:r>
            <a:r>
              <a:rPr lang="en-US" sz="1000" dirty="0">
                <a:sym typeface="Wingdings" panose="05000000000000000000" pitchFamily="2" charset="2"/>
              </a:rPr>
              <a:t> BRICK wall</a:t>
            </a:r>
            <a:endParaRPr lang="en-US" sz="1000" dirty="0"/>
          </a:p>
        </p:txBody>
      </p:sp>
    </p:spTree>
    <p:extLst>
      <p:ext uri="{BB962C8B-B14F-4D97-AF65-F5344CB8AC3E}">
        <p14:creationId xmlns:p14="http://schemas.microsoft.com/office/powerpoint/2010/main" val="2984682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D8D13-FBCD-41C2-91D5-34E5CEA1999C}" type="slidenum">
              <a:rPr lang="en-US"/>
              <a:pPr/>
              <a:t>51</a:t>
            </a:fld>
            <a:endParaRPr 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419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Even intel is having problems going down in process technologies. 10nm was delayed until the second half of 2017. </a:t>
            </a:r>
            <a:r>
              <a:rPr lang="en-US" baseline="0" dirty="0" err="1"/>
              <a:t>Broadwell</a:t>
            </a:r>
            <a:r>
              <a:rPr lang="en-US" baseline="0" dirty="0"/>
              <a:t> didn’t have good yields, they never released a desktop version (only laptop) and went straight to </a:t>
            </a:r>
            <a:r>
              <a:rPr lang="en-US" baseline="0" dirty="0" err="1"/>
              <a:t>skylake</a:t>
            </a:r>
            <a:r>
              <a:rPr lang="en-US" baseline="0" dirty="0"/>
              <a:t> for desktop CPUs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55</a:t>
            </a:fld>
            <a:endParaRPr lang="en-US"/>
          </a:p>
        </p:txBody>
      </p:sp>
    </p:spTree>
    <p:extLst>
      <p:ext uri="{BB962C8B-B14F-4D97-AF65-F5344CB8AC3E}">
        <p14:creationId xmlns:p14="http://schemas.microsoft.com/office/powerpoint/2010/main" val="1691162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But, a shift from 32-bit to 64-bit isn’t an automatic win</a:t>
            </a:r>
          </a:p>
          <a:p>
            <a:r>
              <a:rPr lang="en-US" dirty="0">
                <a:latin typeface="Arial" pitchFamily="34" charset="0"/>
              </a:rPr>
              <a:t>“Your pointers will get bigger; your alignment boundaries get bigger; your data is less dense; equivalent code is bigger.  You will fit less useful information into one cache line, code and data, and you will therefore take more cache misses.  Everything, but everything, will suffer.  Your processor's cache did not get bigger.  Even other programs on your system that have nothing to do with the code you’re running will suffer.  And you didn’t need the extra memory anyway.  So you got nothing.  Yay for speed-brakes.”</a:t>
            </a:r>
          </a:p>
          <a:p>
            <a:r>
              <a:rPr lang="en-US" dirty="0">
                <a:latin typeface="Arial" pitchFamily="34" charset="0"/>
              </a:rPr>
              <a:t>Rico </a:t>
            </a:r>
            <a:r>
              <a:rPr lang="en-US" dirty="0" err="1">
                <a:latin typeface="Arial" pitchFamily="34" charset="0"/>
              </a:rPr>
              <a:t>Mariani</a:t>
            </a:r>
            <a:r>
              <a:rPr lang="en-US" dirty="0">
                <a:latin typeface="Arial" pitchFamily="34" charset="0"/>
              </a:rPr>
              <a:t> (Microsoft) on why Visual Studio is still a 32-bit application</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16</a:t>
            </a:fld>
            <a:endParaRPr lang="en-US"/>
          </a:p>
        </p:txBody>
      </p:sp>
    </p:spTree>
    <p:extLst>
      <p:ext uri="{BB962C8B-B14F-4D97-AF65-F5344CB8AC3E}">
        <p14:creationId xmlns:p14="http://schemas.microsoft.com/office/powerpoint/2010/main" val="1626396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41E68-BF45-46B7-835A-CA6B5F7BC96A}" type="slidenum">
              <a:rPr lang="en-US"/>
              <a:pPr/>
              <a:t>23</a:t>
            </a:fld>
            <a:endParaRPr lang="en-US"/>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833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5E6B7-E3FD-4D7B-8EEF-C3EDA13F6FFC}" type="slidenum">
              <a:rPr lang="en-US"/>
              <a:pPr/>
              <a:t>25</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57A82-C779-4DDA-9586-EEE1A87557DC}" type="slidenum">
              <a:rPr lang="en-US"/>
              <a:pPr/>
              <a:t>26</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166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28</a:t>
            </a:fld>
            <a:endParaRPr lang="en-US"/>
          </a:p>
        </p:txBody>
      </p:sp>
    </p:spTree>
    <p:extLst>
      <p:ext uri="{BB962C8B-B14F-4D97-AF65-F5344CB8AC3E}">
        <p14:creationId xmlns:p14="http://schemas.microsoft.com/office/powerpoint/2010/main" val="102621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31</a:t>
            </a:fld>
            <a:endParaRPr lang="en-US"/>
          </a:p>
        </p:txBody>
      </p:sp>
    </p:spTree>
    <p:extLst>
      <p:ext uri="{BB962C8B-B14F-4D97-AF65-F5344CB8AC3E}">
        <p14:creationId xmlns:p14="http://schemas.microsoft.com/office/powerpoint/2010/main" val="1737266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AGU: </a:t>
            </a:r>
            <a:r>
              <a:rPr lang="en-US" sz="1200" b="0" i="0" kern="1200" dirty="0">
                <a:solidFill>
                  <a:schemeClr val="tx1"/>
                </a:solidFill>
                <a:effectLst/>
                <a:latin typeface="Arial" pitchFamily="34" charset="0"/>
                <a:ea typeface="+mn-ea"/>
                <a:cs typeface="+mn-cs"/>
              </a:rPr>
              <a:t>Address generation</a:t>
            </a:r>
            <a:r>
              <a:rPr lang="en-US" sz="1200" b="0" i="0" kern="1200" baseline="0" dirty="0">
                <a:solidFill>
                  <a:schemeClr val="tx1"/>
                </a:solidFill>
                <a:effectLst/>
                <a:latin typeface="Arial" pitchFamily="34" charset="0"/>
                <a:ea typeface="+mn-ea"/>
                <a:cs typeface="+mn-cs"/>
              </a:rPr>
              <a:t> unit</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35</a:t>
            </a:fld>
            <a:endParaRPr lang="en-US"/>
          </a:p>
        </p:txBody>
      </p:sp>
    </p:spTree>
    <p:extLst>
      <p:ext uri="{BB962C8B-B14F-4D97-AF65-F5344CB8AC3E}">
        <p14:creationId xmlns:p14="http://schemas.microsoft.com/office/powerpoint/2010/main" val="147302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1290A-2C49-4E8A-91E6-D34C2C6C3305}" type="slidenum">
              <a:rPr lang="en-US"/>
              <a:pPr/>
              <a:t>37</a:t>
            </a:fld>
            <a:endParaRPr lang="en-US"/>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9932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55253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22970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53610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 id="2147483741" r:id="rId26"/>
    <p:sldLayoutId id="2147483742" r:id="rId27"/>
    <p:sldLayoutId id="2147483743" r:id="rId28"/>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hyperlink" Target="http://www.realworldtech.com/haswell-cp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l.acm.org/doi/10.5555/320080.32008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anandtech.com/show/15217/intels-manufacturing-roadmap-from-2019-to-202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0.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2021]</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07</a:t>
            </a:r>
          </a:p>
          <a:p>
            <a:r>
              <a:rPr lang="en-US"/>
              <a:t>02/08/2021</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2021</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Assume 16 GB of RAM (beefy workstation)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endParaRPr lang="en-US" dirty="0"/>
              </a:p>
              <a:p>
                <a14:m>
                  <m:oMath xmlns:m="http://schemas.openxmlformats.org/officeDocument/2006/math">
                    <m:r>
                      <a:rPr lang="en-US" b="0" i="1" smtClean="0">
                        <a:latin typeface="Cambria Math" panose="02040503050406030204" pitchFamily="18" charset="0"/>
                      </a:rPr>
                      <m:t>16≫4</m:t>
                    </m:r>
                  </m:oMath>
                </a14:m>
                <a:r>
                  <a:rPr lang="en-US" dirty="0"/>
                  <a:t> GB: this is good for your code, the likelihood of a memory frame getting evicted is small</a:t>
                </a:r>
                <a:r>
                  <a:rPr lang="en-US" dirty="0">
                    <a:solidFill>
                      <a:srgbClr val="C00000"/>
                    </a:solidFill>
                  </a:rPr>
                  <a:t>er</a:t>
                </a:r>
              </a:p>
              <a:p>
                <a:endParaRPr lang="en-US" dirty="0"/>
              </a:p>
              <a:p>
                <a:r>
                  <a:rPr lang="en-US" dirty="0"/>
                  <a:t>PT should be “wide” enough (have enough bits) to recreate addresses to 16 GB of information</a:t>
                </a:r>
              </a:p>
              <a:p>
                <a:pPr lvl="1"/>
                <a:r>
                  <a:rPr lang="en-US" dirty="0"/>
                  <a:t>You need 22 bits for pages of 4096 bytes:</a:t>
                </a:r>
              </a:p>
              <a:p>
                <a:pPr lvl="2"/>
                <a:r>
                  <a:rPr lang="en-US" dirty="0"/>
                  <a:t>4096: 12 bits</a:t>
                </a:r>
              </a:p>
              <a:p>
                <a:pPr lvl="2"/>
                <a:r>
                  <a:rPr lang="en-US" dirty="0"/>
                  <a:t>16 GB: need 34 bits to store addresses</a:t>
                </a:r>
              </a:p>
              <a:p>
                <a:pPr lvl="2"/>
                <a:r>
                  <a:rPr lang="en-US" dirty="0"/>
                  <a:t>34-12=22 bits needed in each entry of the translation table</a:t>
                </a:r>
              </a:p>
              <a:p>
                <a:pPr lvl="1"/>
                <a:r>
                  <a:rPr lang="en-US" dirty="0"/>
                  <a:t>NOTE: You have the same number of entries in the PT; they’re just wider compared to Case 1.</a:t>
                </a:r>
              </a:p>
              <a:p>
                <a:endParaRPr lang="en-US" dirty="0"/>
              </a:p>
              <a:p>
                <a:r>
                  <a:rPr lang="en-US" dirty="0"/>
                  <a:t>Note: clean/dirty bit also present if you have lots of physical memory since other programs run on the machine can render the bit “dirty”</a:t>
                </a:r>
              </a:p>
              <a:p>
                <a:pPr lvl="1"/>
                <a:r>
                  <a:rPr lang="en-US" dirty="0"/>
                  <a:t>Imagine you run your code and Matlab comes in and starts working on 3.4 GB of memory</a:t>
                </a:r>
              </a:p>
              <a:p>
                <a:pPr lvl="2"/>
                <a:r>
                  <a:rPr lang="en-US" dirty="0"/>
                  <a:t>Some of your frames will likely get evicted to disk</a:t>
                </a:r>
              </a:p>
              <a:p>
                <a:pPr lvl="3"/>
                <a:r>
                  <a:rPr lang="en-US" dirty="0"/>
                  <a:t>Recall the concept of memory hierarchy, when things don’t fit, they’re send down the memory hierarchy</a:t>
                </a:r>
              </a:p>
              <a:p>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1" r="-9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9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a:t>[Short Topic]</a:t>
            </a:r>
            <a:r>
              <a:rPr lang="en-US" dirty="0"/>
              <a:t> </a:t>
            </a:r>
            <a:r>
              <a:rPr lang="en-US" dirty="0" err="1">
                <a:latin typeface="Consolas" panose="020B0609020204030204" pitchFamily="49" charset="0"/>
              </a:rPr>
              <a:t>gdb</a:t>
            </a:r>
            <a:r>
              <a:rPr lang="en-US" dirty="0">
                <a:latin typeface="Consolas" panose="020B0609020204030204" pitchFamily="49" charset="0"/>
              </a:rPr>
              <a:t>/VS</a:t>
            </a:r>
            <a:r>
              <a:rPr lang="en-US" dirty="0"/>
              <a:t> Pointers: Pointing In Virtual or Physical Memory?</a:t>
            </a:r>
          </a:p>
        </p:txBody>
      </p:sp>
      <p:sp>
        <p:nvSpPr>
          <p:cNvPr id="6" name="Content Placeholder 5"/>
          <p:cNvSpPr>
            <a:spLocks noGrp="1"/>
          </p:cNvSpPr>
          <p:nvPr>
            <p:ph sz="half" idx="2"/>
          </p:nvPr>
        </p:nvSpPr>
        <p:spPr>
          <a:xfrm>
            <a:off x="6265358" y="994423"/>
            <a:ext cx="5640435" cy="4528831"/>
          </a:xfrm>
        </p:spPr>
        <p:txBody>
          <a:bodyPr>
            <a:normAutofit/>
          </a:bodyPr>
          <a:lstStyle/>
          <a:p>
            <a:endParaRPr lang="en-US" dirty="0"/>
          </a:p>
          <a:p>
            <a:r>
              <a:rPr lang="en-US" dirty="0"/>
              <a:t>Q: Is 0x000000DD582FFA18 an address in the virtual mem. or in the physical mem.?</a:t>
            </a:r>
          </a:p>
          <a:p>
            <a:pPr lvl="1"/>
            <a:endParaRPr lang="en-US" dirty="0"/>
          </a:p>
          <a:p>
            <a:pPr lvl="1"/>
            <a:endParaRPr lang="en-US" dirty="0"/>
          </a:p>
          <a:p>
            <a:pPr lvl="1"/>
            <a:endParaRPr lang="en-US" dirty="0"/>
          </a:p>
          <a:p>
            <a:r>
              <a:rPr lang="en-US" dirty="0"/>
              <a:t>A: This is a virtual memory address</a:t>
            </a:r>
          </a:p>
          <a:p>
            <a:pPr lvl="1"/>
            <a:r>
              <a:rPr lang="en-US" dirty="0"/>
              <a:t>You see physical addresses if you are Linus Torvalds and work on kernel development</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p:cNvPicPr>
            <a:picLocks noChangeAspect="1"/>
          </p:cNvPicPr>
          <p:nvPr/>
        </p:nvPicPr>
        <p:blipFill>
          <a:blip r:embed="rId2"/>
          <a:stretch>
            <a:fillRect/>
          </a:stretch>
        </p:blipFill>
        <p:spPr>
          <a:xfrm>
            <a:off x="313847" y="1286277"/>
            <a:ext cx="5680448" cy="4097155"/>
          </a:xfrm>
          <a:prstGeom prst="rect">
            <a:avLst/>
          </a:prstGeom>
        </p:spPr>
      </p:pic>
      <p:sp>
        <p:nvSpPr>
          <p:cNvPr id="5" name="Rectangle 4"/>
          <p:cNvSpPr/>
          <p:nvPr/>
        </p:nvSpPr>
        <p:spPr>
          <a:xfrm>
            <a:off x="284033" y="5523254"/>
            <a:ext cx="5139475" cy="954107"/>
          </a:xfrm>
          <a:prstGeom prst="rect">
            <a:avLst/>
          </a:prstGeom>
        </p:spPr>
        <p:txBody>
          <a:bodyPr wrap="square">
            <a:spAutoFit/>
          </a:bodyPr>
          <a:lstStyle/>
          <a:p>
            <a:r>
              <a:rPr lang="en-US" sz="1400" dirty="0"/>
              <a:t>Quick note: addresses are provided in hex representation</a:t>
            </a:r>
          </a:p>
          <a:p>
            <a:r>
              <a:rPr lang="en-US" sz="1400" dirty="0"/>
              <a:t>Fewer digits to look at (would you prefer to look at 64 binary digits?)</a:t>
            </a:r>
          </a:p>
          <a:p>
            <a:r>
              <a:rPr lang="en-US" sz="1400" dirty="0"/>
              <a:t>Easy to figure out – each byte filled w/ binary digits translates into two digits out of the 16 hex digits used for the address</a:t>
            </a:r>
          </a:p>
        </p:txBody>
      </p:sp>
      <p:grpSp>
        <p:nvGrpSpPr>
          <p:cNvPr id="8" name="Group 7"/>
          <p:cNvGrpSpPr/>
          <p:nvPr/>
        </p:nvGrpSpPr>
        <p:grpSpPr>
          <a:xfrm>
            <a:off x="8072878" y="4305836"/>
            <a:ext cx="2421372" cy="1839801"/>
            <a:chOff x="8187619" y="3783957"/>
            <a:chExt cx="2421372" cy="1839801"/>
          </a:xfrm>
        </p:grpSpPr>
        <p:pic>
          <p:nvPicPr>
            <p:cNvPr id="3" name="Picture 2"/>
            <p:cNvPicPr>
              <a:picLocks noChangeAspect="1"/>
            </p:cNvPicPr>
            <p:nvPr/>
          </p:nvPicPr>
          <p:blipFill>
            <a:blip r:embed="rId3"/>
            <a:stretch>
              <a:fillRect/>
            </a:stretch>
          </p:blipFill>
          <p:spPr>
            <a:xfrm>
              <a:off x="8187619" y="3783957"/>
              <a:ext cx="2202620" cy="1655135"/>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8279507" y="5439092"/>
                  <a:ext cx="2329484" cy="184666"/>
                </a:xfrm>
                <a:prstGeom prst="rect">
                  <a:avLst/>
                </a:prstGeom>
              </p:spPr>
              <p:txBody>
                <a:bodyPr wrap="none">
                  <a:spAutoFit/>
                </a:bodyPr>
                <a:lstStyle/>
                <a:p>
                  <a:r>
                    <a:rPr lang="en-US" sz="600" dirty="0"/>
                    <a:t>[https://inst.eecs.berkeley.edu/~cs61c/sp14/disc/12/dis12Sol.pdf]</a:t>
                  </a:r>
                  <a14:m>
                    <m:oMath xmlns:m="http://schemas.openxmlformats.org/officeDocument/2006/math">
                      <m:r>
                        <a:rPr lang="en-US" sz="600" b="0" i="1" smtClean="0">
                          <a:latin typeface="Cambria Math" panose="02040503050406030204" pitchFamily="18" charset="0"/>
                        </a:rPr>
                        <m:t>→</m:t>
                      </m:r>
                    </m:oMath>
                  </a14:m>
                  <a:endParaRPr lang="en-US" sz="600" dirty="0"/>
                </a:p>
              </p:txBody>
            </p:sp>
          </mc:Choice>
          <mc:Fallback xmlns="">
            <p:sp>
              <p:nvSpPr>
                <p:cNvPr id="7" name="Rectangle 6"/>
                <p:cNvSpPr>
                  <a:spLocks noRot="1" noChangeAspect="1" noMove="1" noResize="1" noEditPoints="1" noAdjustHandles="1" noChangeArrowheads="1" noChangeShapeType="1" noTextEdit="1"/>
                </p:cNvSpPr>
                <p:nvPr/>
              </p:nvSpPr>
              <p:spPr>
                <a:xfrm>
                  <a:off x="8279507" y="5439092"/>
                  <a:ext cx="2329484" cy="184666"/>
                </a:xfrm>
                <a:prstGeom prst="rect">
                  <a:avLst/>
                </a:prstGeom>
                <a:blipFill>
                  <a:blip r:embed="rId4"/>
                  <a:stretch>
                    <a:fillRect b="-3333"/>
                  </a:stretch>
                </a:blipFill>
              </p:spPr>
              <p:txBody>
                <a:bodyPr/>
                <a:lstStyle/>
                <a:p>
                  <a:r>
                    <a:rPr lang="en-US">
                      <a:noFill/>
                    </a:rPr>
                    <a:t> </a:t>
                  </a:r>
                </a:p>
              </p:txBody>
            </p:sp>
          </mc:Fallback>
        </mc:AlternateContent>
      </p:grpSp>
      <p:cxnSp>
        <p:nvCxnSpPr>
          <p:cNvPr id="12" name="Straight Arrow Connector 11"/>
          <p:cNvCxnSpPr/>
          <p:nvPr/>
        </p:nvCxnSpPr>
        <p:spPr>
          <a:xfrm flipH="1">
            <a:off x="3733137" y="1769165"/>
            <a:ext cx="3808676" cy="25366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7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[Short Topic] </a:t>
            </a:r>
            <a:r>
              <a:rPr lang="en-US" dirty="0"/>
              <a:t>The Unit of Address Resolution</a:t>
            </a:r>
          </a:p>
        </p:txBody>
      </p:sp>
      <p:sp>
        <p:nvSpPr>
          <p:cNvPr id="3" name="Content Placeholder 2"/>
          <p:cNvSpPr>
            <a:spLocks noGrp="1"/>
          </p:cNvSpPr>
          <p:nvPr>
            <p:ph idx="1"/>
          </p:nvPr>
        </p:nvSpPr>
        <p:spPr/>
        <p:txBody>
          <a:bodyPr/>
          <a:lstStyle/>
          <a:p>
            <a:endParaRPr lang="en-US" sz="2000" dirty="0"/>
          </a:p>
          <a:p>
            <a:r>
              <a:rPr lang="en-US" sz="2000" dirty="0"/>
              <a:t>How many bits are available for data storage at each address?</a:t>
            </a:r>
          </a:p>
          <a:p>
            <a:r>
              <a:rPr lang="en-US" sz="2000" dirty="0"/>
              <a:t>Example:</a:t>
            </a:r>
          </a:p>
          <a:p>
            <a:pPr lvl="1"/>
            <a:r>
              <a:rPr lang="en-US" dirty="0"/>
              <a:t>We have 2</a:t>
            </a:r>
            <a:r>
              <a:rPr lang="en-US" baseline="30000" dirty="0"/>
              <a:t>32</a:t>
            </a:r>
            <a:r>
              <a:rPr lang="en-US" dirty="0"/>
              <a:t> addresses that we can access</a:t>
            </a:r>
          </a:p>
          <a:p>
            <a:pPr lvl="1"/>
            <a:r>
              <a:rPr lang="en-US" dirty="0"/>
              <a:t>If each address points to a location that stores 8 bits (one byte) then we have 4 GB of addressable memory</a:t>
            </a:r>
          </a:p>
          <a:p>
            <a:pPr lvl="1"/>
            <a:r>
              <a:rPr lang="en-US" dirty="0"/>
              <a:t>However, if each address refers to a location that stores 2 bytes, we have 8 GB of addressable memory</a:t>
            </a:r>
          </a:p>
          <a:p>
            <a:r>
              <a:rPr lang="en-US" sz="2000" dirty="0"/>
              <a:t>Intel and AMD CPUs: the unit of address resolution is 1 byte (8 bits)</a:t>
            </a:r>
          </a:p>
          <a:p>
            <a:pPr lvl="1"/>
            <a:endParaRPr lang="en-US" sz="1800" dirty="0"/>
          </a:p>
          <a:p>
            <a:r>
              <a:rPr lang="en-US" sz="2000" dirty="0"/>
              <a:t>Consequence: the Intel 32 bit processors “see” a virtual memory space that can be 4 GB big and can reference each byte therein</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12</a:t>
            </a:fld>
            <a:endParaRPr lang="en-US" altLang="en-US"/>
          </a:p>
        </p:txBody>
      </p:sp>
    </p:spTree>
    <p:extLst>
      <p:ext uri="{BB962C8B-B14F-4D97-AF65-F5344CB8AC3E}">
        <p14:creationId xmlns:p14="http://schemas.microsoft.com/office/powerpoint/2010/main" val="1770636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B65B-4DB8-461E-BF67-E1A4DFB33190}"/>
              </a:ext>
            </a:extLst>
          </p:cNvPr>
          <p:cNvSpPr>
            <a:spLocks noGrp="1"/>
          </p:cNvSpPr>
          <p:nvPr>
            <p:ph type="title"/>
          </p:nvPr>
        </p:nvSpPr>
        <p:spPr/>
        <p:txBody>
          <a:bodyPr>
            <a:normAutofit/>
          </a:bodyPr>
          <a:lstStyle/>
          <a:p>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[New Short Topic] </a:t>
            </a:r>
            <a:r>
              <a:rPr lang="en-US" dirty="0"/>
              <a:t>Difference between thread and process</a:t>
            </a:r>
          </a:p>
        </p:txBody>
      </p:sp>
      <p:sp>
        <p:nvSpPr>
          <p:cNvPr id="3" name="Content Placeholder 2">
            <a:extLst>
              <a:ext uri="{FF2B5EF4-FFF2-40B4-BE49-F238E27FC236}">
                <a16:creationId xmlns:a16="http://schemas.microsoft.com/office/drawing/2014/main" id="{5977A277-9674-4DC1-9E8C-D7DD38DC7B25}"/>
              </a:ext>
            </a:extLst>
          </p:cNvPr>
          <p:cNvSpPr>
            <a:spLocks noGrp="1"/>
          </p:cNvSpPr>
          <p:nvPr>
            <p:ph idx="1"/>
          </p:nvPr>
        </p:nvSpPr>
        <p:spPr/>
        <p:txBody>
          <a:bodyPr>
            <a:normAutofit lnSpcReduction="10000"/>
          </a:bodyPr>
          <a:lstStyle/>
          <a:p>
            <a:endParaRPr lang="en-US" dirty="0"/>
          </a:p>
          <a:p>
            <a:r>
              <a:rPr lang="en-US" dirty="0"/>
              <a:t>A processor (core) can execute instructions from </a:t>
            </a:r>
            <a:r>
              <a:rPr lang="en-US" dirty="0">
                <a:solidFill>
                  <a:srgbClr val="0070C0"/>
                </a:solidFill>
              </a:rPr>
              <a:t>multiple threads</a:t>
            </a:r>
            <a:r>
              <a:rPr lang="en-US" dirty="0"/>
              <a:t> at the same time </a:t>
            </a:r>
          </a:p>
          <a:p>
            <a:pPr lvl="1"/>
            <a:r>
              <a:rPr lang="en-US" dirty="0"/>
              <a:t>This is a facet of TLP</a:t>
            </a:r>
          </a:p>
          <a:p>
            <a:pPr lvl="1"/>
            <a:r>
              <a:rPr lang="en-US" dirty="0"/>
              <a:t>Example: OpenMP launches 2 threads to perform a for-loop in parallel</a:t>
            </a:r>
          </a:p>
          <a:p>
            <a:endParaRPr lang="en-US" dirty="0"/>
          </a:p>
          <a:p>
            <a:r>
              <a:rPr lang="en-US" dirty="0"/>
              <a:t>A processor (core) can execute instructions from </a:t>
            </a:r>
            <a:r>
              <a:rPr lang="en-US" dirty="0">
                <a:solidFill>
                  <a:srgbClr val="0070C0"/>
                </a:solidFill>
              </a:rPr>
              <a:t>multiple processes</a:t>
            </a:r>
            <a:r>
              <a:rPr lang="en-US" dirty="0"/>
              <a:t> at the same time </a:t>
            </a:r>
          </a:p>
          <a:p>
            <a:pPr lvl="1"/>
            <a:r>
              <a:rPr lang="en-US" dirty="0"/>
              <a:t>This is a facet of TLP</a:t>
            </a:r>
          </a:p>
          <a:p>
            <a:pPr lvl="1"/>
            <a:r>
              <a:rPr lang="en-US" dirty="0"/>
              <a:t>Example: the OS runs both Outlook client and Chrome, and they’re simultaneously executed</a:t>
            </a:r>
          </a:p>
          <a:p>
            <a:endParaRPr lang="en-US" dirty="0"/>
          </a:p>
          <a:p>
            <a:endParaRPr lang="en-US" dirty="0"/>
          </a:p>
          <a:p>
            <a:r>
              <a:rPr lang="en-US" dirty="0"/>
              <a:t>What is the difference?</a:t>
            </a:r>
          </a:p>
          <a:p>
            <a:pPr lvl="1"/>
            <a:r>
              <a:rPr lang="en-US" dirty="0"/>
              <a:t>The threads operate in the same virtual memory space; therefore, there is </a:t>
            </a:r>
            <a:r>
              <a:rPr lang="en-US" dirty="0">
                <a:solidFill>
                  <a:srgbClr val="0070C0"/>
                </a:solidFill>
              </a:rPr>
              <a:t>one</a:t>
            </a:r>
            <a:r>
              <a:rPr lang="en-US" dirty="0"/>
              <a:t> Page Table</a:t>
            </a:r>
          </a:p>
          <a:p>
            <a:pPr lvl="1"/>
            <a:r>
              <a:rPr lang="en-US" dirty="0"/>
              <a:t>The processes each has its own virtual memory space; therefore, there are </a:t>
            </a:r>
            <a:r>
              <a:rPr lang="en-US" dirty="0">
                <a:solidFill>
                  <a:srgbClr val="0070C0"/>
                </a:solidFill>
              </a:rPr>
              <a:t>two</a:t>
            </a:r>
            <a:r>
              <a:rPr lang="en-US" dirty="0"/>
              <a:t> Page Tables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37570497-DACB-4AA0-BE53-FD6A6B1B8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1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A8545-C522-4290-84A0-DA2BA84C178D}"/>
              </a:ext>
            </a:extLst>
          </p:cNvPr>
          <p:cNvSpPr>
            <a:spLocks noGrp="1"/>
          </p:cNvSpPr>
          <p:nvPr>
            <p:ph type="title"/>
          </p:nvPr>
        </p:nvSpPr>
        <p:spPr/>
        <p:txBody>
          <a:bodyPr/>
          <a:lstStyle/>
          <a:p>
            <a:r>
              <a:rPr lang="en-US" dirty="0"/>
              <a:t>In the weeds… A matter of semantics</a:t>
            </a:r>
          </a:p>
        </p:txBody>
      </p:sp>
      <p:sp>
        <p:nvSpPr>
          <p:cNvPr id="6" name="Content Placeholder 5">
            <a:extLst>
              <a:ext uri="{FF2B5EF4-FFF2-40B4-BE49-F238E27FC236}">
                <a16:creationId xmlns:a16="http://schemas.microsoft.com/office/drawing/2014/main" id="{F2D20F6E-A196-49DB-982A-46038D58D947}"/>
              </a:ext>
            </a:extLst>
          </p:cNvPr>
          <p:cNvSpPr>
            <a:spLocks noGrp="1"/>
          </p:cNvSpPr>
          <p:nvPr>
            <p:ph idx="1"/>
          </p:nvPr>
        </p:nvSpPr>
        <p:spPr/>
        <p:txBody>
          <a:bodyPr/>
          <a:lstStyle/>
          <a:p>
            <a:endParaRPr lang="en-US" dirty="0"/>
          </a:p>
          <a:p>
            <a:endParaRPr lang="en-US" dirty="0"/>
          </a:p>
          <a:p>
            <a:r>
              <a:rPr lang="en-US" dirty="0"/>
              <a:t>The OS manages the execution of your program</a:t>
            </a:r>
          </a:p>
          <a:p>
            <a:pPr lvl="1"/>
            <a:r>
              <a:rPr lang="en-US" dirty="0"/>
              <a:t>The program is run</a:t>
            </a:r>
          </a:p>
          <a:p>
            <a:pPr lvl="1"/>
            <a:endParaRPr lang="en-US" dirty="0"/>
          </a:p>
          <a:p>
            <a:endParaRPr lang="en-US" dirty="0"/>
          </a:p>
          <a:p>
            <a:r>
              <a:rPr lang="en-US" dirty="0"/>
              <a:t>The processor executes [the instructions of] your program</a:t>
            </a:r>
          </a:p>
          <a:p>
            <a:pPr lvl="1"/>
            <a:r>
              <a:rPr lang="en-US" dirty="0"/>
              <a:t>The instructions are executed</a:t>
            </a:r>
          </a:p>
        </p:txBody>
      </p:sp>
      <p:sp>
        <p:nvSpPr>
          <p:cNvPr id="4" name="Slide Number Placeholder 3">
            <a:extLst>
              <a:ext uri="{FF2B5EF4-FFF2-40B4-BE49-F238E27FC236}">
                <a16:creationId xmlns:a16="http://schemas.microsoft.com/office/drawing/2014/main" id="{46DF52D1-ECCE-4ED6-BF5D-E4D6818BF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789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solidFill>
                  <a:prstClr val="white"/>
                </a:solidFill>
              </a:rPr>
              <a:t>[New Short Topic] </a:t>
            </a:r>
            <a:r>
              <a:rPr lang="en-US" dirty="0"/>
              <a:t>The 32 to 64 bit migration (1/2)</a:t>
            </a:r>
          </a:p>
        </p:txBody>
      </p:sp>
      <p:sp>
        <p:nvSpPr>
          <p:cNvPr id="3" name="Content Placeholder 2"/>
          <p:cNvSpPr>
            <a:spLocks noGrp="1"/>
          </p:cNvSpPr>
          <p:nvPr>
            <p:ph idx="1"/>
          </p:nvPr>
        </p:nvSpPr>
        <p:spPr/>
        <p:txBody>
          <a:bodyPr/>
          <a:lstStyle/>
          <a:p>
            <a:pPr lvl="1"/>
            <a:endParaRPr lang="en-US" sz="1600" dirty="0"/>
          </a:p>
          <a:p>
            <a:pPr lvl="1"/>
            <a:endParaRPr lang="en-US" sz="1600" dirty="0"/>
          </a:p>
          <a:p>
            <a:r>
              <a:rPr lang="en-US" sz="2000" dirty="0"/>
              <a:t>If the architecture and OS have 32 bits to represent addresses, it means that 2</a:t>
            </a:r>
            <a:r>
              <a:rPr lang="en-US" sz="2000" baseline="30000" dirty="0"/>
              <a:t>32</a:t>
            </a:r>
            <a:r>
              <a:rPr lang="en-US" sz="2000" dirty="0"/>
              <a:t> addresses can be referenced</a:t>
            </a:r>
          </a:p>
          <a:p>
            <a:pPr lvl="1"/>
            <a:endParaRPr lang="en-US" sz="1400" dirty="0"/>
          </a:p>
          <a:p>
            <a:pPr lvl="1"/>
            <a:endParaRPr lang="en-US" sz="1400" dirty="0"/>
          </a:p>
          <a:p>
            <a:r>
              <a:rPr lang="en-US" sz="2000" dirty="0"/>
              <a:t>The data sets that we’re working with today are really large</a:t>
            </a:r>
          </a:p>
          <a:p>
            <a:pPr lvl="1"/>
            <a:r>
              <a:rPr lang="en-US" sz="1600" dirty="0"/>
              <a:t>Having only 2</a:t>
            </a:r>
            <a:r>
              <a:rPr lang="en-US" sz="1600" baseline="30000" dirty="0"/>
              <a:t>32</a:t>
            </a:r>
            <a:r>
              <a:rPr lang="en-US" sz="1600" dirty="0"/>
              <a:t> addresses to work with hardly enough</a:t>
            </a:r>
          </a:p>
          <a:p>
            <a:pPr lvl="1"/>
            <a:r>
              <a:rPr lang="en-US" sz="1600" dirty="0"/>
              <a:t>Example: I have 32 GB of RAM and need to work with 8 GB array. How do I reach the end of array? Addresses are not large enough…</a:t>
            </a:r>
          </a:p>
          <a:p>
            <a:pPr lvl="1"/>
            <a:endParaRPr lang="en-US" sz="1400" dirty="0"/>
          </a:p>
          <a:p>
            <a:pPr lvl="1"/>
            <a:endParaRPr lang="en-US" sz="1400" dirty="0"/>
          </a:p>
          <a:p>
            <a:r>
              <a:rPr lang="en-US" sz="2000" dirty="0"/>
              <a:t>This motivated push towards having addresses represented using 64 bits: </a:t>
            </a:r>
          </a:p>
          <a:p>
            <a:pPr lvl="1"/>
            <a:r>
              <a:rPr lang="en-US" sz="1600" dirty="0"/>
              <a:t>Memory space that I can address balloons to 2</a:t>
            </a:r>
            <a:r>
              <a:rPr lang="en-US" sz="1600" baseline="30000" dirty="0"/>
              <a:t>64</a:t>
            </a:r>
            <a:r>
              <a:rPr lang="en-US" sz="1600" dirty="0"/>
              <a:t> bytes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15</a:t>
            </a:fld>
            <a:endParaRPr lang="en-US" altLang="en-US"/>
          </a:p>
        </p:txBody>
      </p:sp>
    </p:spTree>
    <p:extLst>
      <p:ext uri="{BB962C8B-B14F-4D97-AF65-F5344CB8AC3E}">
        <p14:creationId xmlns:p14="http://schemas.microsoft.com/office/powerpoint/2010/main" val="374967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32 to 64 Bit Migration (2/2)</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Note that a 64 bit architecture typically calls for two things:</a:t>
            </a:r>
            <a:br>
              <a:rPr lang="en-US" sz="2000" dirty="0"/>
            </a:br>
            <a:endParaRPr lang="en-US" sz="2000" dirty="0"/>
          </a:p>
          <a:p>
            <a:endParaRPr lang="en-US" sz="2000" dirty="0"/>
          </a:p>
          <a:p>
            <a:pPr lvl="1"/>
            <a:r>
              <a:rPr lang="en-US" sz="1800" dirty="0"/>
              <a:t>From a </a:t>
            </a:r>
            <a:r>
              <a:rPr lang="en-US" sz="1800" dirty="0">
                <a:solidFill>
                  <a:srgbClr val="0070C0"/>
                </a:solidFill>
              </a:rPr>
              <a:t>hardware</a:t>
            </a:r>
            <a:r>
              <a:rPr lang="en-US" sz="1800" dirty="0"/>
              <a:t> perspective: size of the registers, translation tables, tags in caches, etc. – they need to change</a:t>
            </a:r>
            <a:br>
              <a:rPr lang="en-US" sz="1800" dirty="0"/>
            </a:br>
            <a:endParaRPr lang="en-US" sz="1800" dirty="0"/>
          </a:p>
          <a:p>
            <a:pPr lvl="1"/>
            <a:endParaRPr lang="en-US" sz="1800" dirty="0"/>
          </a:p>
          <a:p>
            <a:pPr lvl="1"/>
            <a:r>
              <a:rPr lang="en-US" sz="1800" dirty="0"/>
              <a:t>From a </a:t>
            </a:r>
            <a:r>
              <a:rPr lang="en-US" sz="1800" dirty="0">
                <a:solidFill>
                  <a:srgbClr val="0070C0"/>
                </a:solidFill>
              </a:rPr>
              <a:t>software/OS</a:t>
            </a:r>
            <a:r>
              <a:rPr lang="en-US" sz="1800" dirty="0"/>
              <a:t> perspective, the program “operates” in a huge virtual memory space</a:t>
            </a:r>
          </a:p>
          <a:p>
            <a:pPr lvl="2"/>
            <a:r>
              <a:rPr lang="en-US" dirty="0"/>
              <a:t>The new number of addressable bytes: 18,446,744,073,709,551,615</a:t>
            </a:r>
          </a:p>
          <a:p>
            <a:pPr lvl="2"/>
            <a:r>
              <a:rPr lang="en-US" dirty="0"/>
              <a:t>In reality, the virtual memory addresses are represented using only about 40 to 50 bits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16</a:t>
            </a:fld>
            <a:endParaRPr lang="en-US" altLang="en-US"/>
          </a:p>
        </p:txBody>
      </p:sp>
    </p:spTree>
    <p:extLst>
      <p:ext uri="{BB962C8B-B14F-4D97-AF65-F5344CB8AC3E}">
        <p14:creationId xmlns:p14="http://schemas.microsoft.com/office/powerpoint/2010/main" val="414161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Example </a:t>
            </a:r>
            <a:r>
              <a:rPr lang="en-US" sz="2400" dirty="0"/>
              <a:t>[using CAE’s tux-103]</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17</a:t>
            </a:fld>
            <a:endParaRPr lang="en-US" altLang="en-US"/>
          </a:p>
        </p:txBody>
      </p:sp>
      <p:sp>
        <p:nvSpPr>
          <p:cNvPr id="7" name="Rectangle 6"/>
          <p:cNvSpPr/>
          <p:nvPr/>
        </p:nvSpPr>
        <p:spPr>
          <a:xfrm>
            <a:off x="2837330" y="2267726"/>
            <a:ext cx="4597400" cy="3139321"/>
          </a:xfrm>
          <a:prstGeom prst="rect">
            <a:avLst/>
          </a:prstGeom>
          <a:solidFill>
            <a:schemeClr val="bg1">
              <a:lumMod val="85000"/>
            </a:schemeClr>
          </a:solidFill>
          <a:ln>
            <a:solidFill>
              <a:srgbClr val="0070C0"/>
            </a:solidFill>
          </a:ln>
        </p:spPr>
        <p:txBody>
          <a:bodyPr wrap="square">
            <a:spAutoFit/>
          </a:bodyPr>
          <a:lstStyle/>
          <a:p>
            <a:r>
              <a:rPr lang="en-US" sz="1100" dirty="0">
                <a:latin typeface="Consolas" panose="020B0609020204030204" pitchFamily="49" charset="0"/>
              </a:rPr>
              <a:t>processor       : 0</a:t>
            </a:r>
          </a:p>
          <a:p>
            <a:r>
              <a:rPr lang="en-US" sz="1100" dirty="0" err="1">
                <a:latin typeface="Consolas" panose="020B0609020204030204" pitchFamily="49" charset="0"/>
              </a:rPr>
              <a:t>vendor_id</a:t>
            </a:r>
            <a:r>
              <a:rPr lang="en-US" sz="1100" dirty="0">
                <a:latin typeface="Consolas" panose="020B0609020204030204" pitchFamily="49" charset="0"/>
              </a:rPr>
              <a:t>       : </a:t>
            </a:r>
            <a:r>
              <a:rPr lang="en-US" sz="1100" dirty="0" err="1">
                <a:latin typeface="Consolas" panose="020B0609020204030204" pitchFamily="49" charset="0"/>
              </a:rPr>
              <a:t>GenuineIntel</a:t>
            </a:r>
            <a:endParaRPr lang="en-US" sz="1100" dirty="0">
              <a:latin typeface="Consolas" panose="020B0609020204030204" pitchFamily="49" charset="0"/>
            </a:endParaRPr>
          </a:p>
          <a:p>
            <a:r>
              <a:rPr lang="en-US" sz="1100" dirty="0" err="1">
                <a:latin typeface="Consolas" panose="020B0609020204030204" pitchFamily="49" charset="0"/>
              </a:rPr>
              <a:t>cpu</a:t>
            </a:r>
            <a:r>
              <a:rPr lang="en-US" sz="1100" dirty="0">
                <a:latin typeface="Consolas" panose="020B0609020204030204" pitchFamily="49" charset="0"/>
              </a:rPr>
              <a:t> family      : 6</a:t>
            </a:r>
          </a:p>
          <a:p>
            <a:r>
              <a:rPr lang="en-US" sz="1100" dirty="0">
                <a:latin typeface="Consolas" panose="020B0609020204030204" pitchFamily="49" charset="0"/>
              </a:rPr>
              <a:t>model           : 60</a:t>
            </a:r>
          </a:p>
          <a:p>
            <a:r>
              <a:rPr lang="en-US" sz="1100" dirty="0">
                <a:latin typeface="Consolas" panose="020B0609020204030204" pitchFamily="49" charset="0"/>
              </a:rPr>
              <a:t>model name      : Intel(R) Core(TM) i5-4570 CPU @ 3.20GHz</a:t>
            </a:r>
          </a:p>
          <a:p>
            <a:r>
              <a:rPr lang="en-US" sz="1100" dirty="0">
                <a:latin typeface="Consolas" panose="020B0609020204030204" pitchFamily="49" charset="0"/>
              </a:rPr>
              <a:t>stepping        : 3</a:t>
            </a:r>
          </a:p>
          <a:p>
            <a:r>
              <a:rPr lang="en-US" sz="1100" dirty="0">
                <a:latin typeface="Consolas" panose="020B0609020204030204" pitchFamily="49" charset="0"/>
              </a:rPr>
              <a:t>microcode       : 0x20</a:t>
            </a:r>
          </a:p>
          <a:p>
            <a:r>
              <a:rPr lang="en-US" sz="1100" dirty="0" err="1">
                <a:latin typeface="Consolas" panose="020B0609020204030204" pitchFamily="49" charset="0"/>
              </a:rPr>
              <a:t>cpu</a:t>
            </a:r>
            <a:r>
              <a:rPr lang="en-US" sz="1100" dirty="0">
                <a:latin typeface="Consolas" panose="020B0609020204030204" pitchFamily="49" charset="0"/>
              </a:rPr>
              <a:t> MHz         : 3197.500</a:t>
            </a:r>
          </a:p>
          <a:p>
            <a:r>
              <a:rPr lang="en-US" sz="1100" dirty="0">
                <a:latin typeface="Consolas" panose="020B0609020204030204" pitchFamily="49" charset="0"/>
              </a:rPr>
              <a:t>cache size      : 6144 KB</a:t>
            </a:r>
          </a:p>
          <a:p>
            <a:r>
              <a:rPr lang="en-US" sz="1100" dirty="0">
                <a:latin typeface="Consolas" panose="020B0609020204030204" pitchFamily="49" charset="0"/>
              </a:rPr>
              <a:t>physical id     : 0</a:t>
            </a:r>
          </a:p>
          <a:p>
            <a:r>
              <a:rPr lang="en-US" sz="1100" dirty="0">
                <a:latin typeface="Consolas" panose="020B0609020204030204" pitchFamily="49" charset="0"/>
              </a:rPr>
              <a:t>siblings        : 4</a:t>
            </a:r>
          </a:p>
          <a:p>
            <a:r>
              <a:rPr lang="en-US" sz="1100" dirty="0">
                <a:latin typeface="Consolas" panose="020B0609020204030204" pitchFamily="49" charset="0"/>
              </a:rPr>
              <a:t>core id         : 0</a:t>
            </a:r>
          </a:p>
          <a:p>
            <a:r>
              <a:rPr lang="en-US" sz="1100" dirty="0" err="1">
                <a:latin typeface="Consolas" panose="020B0609020204030204" pitchFamily="49" charset="0"/>
              </a:rPr>
              <a:t>cpu</a:t>
            </a:r>
            <a:r>
              <a:rPr lang="en-US" sz="1100" dirty="0">
                <a:latin typeface="Consolas" panose="020B0609020204030204" pitchFamily="49" charset="0"/>
              </a:rPr>
              <a:t> cores       : 4</a:t>
            </a:r>
          </a:p>
          <a:p>
            <a:r>
              <a:rPr lang="en-US" sz="1100" dirty="0" err="1">
                <a:latin typeface="Consolas" panose="020B0609020204030204" pitchFamily="49" charset="0"/>
              </a:rPr>
              <a:t>apicid</a:t>
            </a:r>
            <a:r>
              <a:rPr lang="en-US" sz="1100" dirty="0">
                <a:latin typeface="Consolas" panose="020B0609020204030204" pitchFamily="49" charset="0"/>
              </a:rPr>
              <a:t>          : 0</a:t>
            </a:r>
          </a:p>
          <a:p>
            <a:r>
              <a:rPr lang="en-US" sz="1100" dirty="0" err="1">
                <a:latin typeface="Consolas" panose="020B0609020204030204" pitchFamily="49" charset="0"/>
              </a:rPr>
              <a:t>fpu</a:t>
            </a:r>
            <a:r>
              <a:rPr lang="en-US" sz="1100" dirty="0">
                <a:latin typeface="Consolas" panose="020B0609020204030204" pitchFamily="49" charset="0"/>
              </a:rPr>
              <a:t>             : yes</a:t>
            </a:r>
          </a:p>
          <a:p>
            <a:r>
              <a:rPr lang="en-US" sz="1100" dirty="0" err="1">
                <a:latin typeface="Consolas" panose="020B0609020204030204" pitchFamily="49" charset="0"/>
              </a:rPr>
              <a:t>fpu_exception</a:t>
            </a:r>
            <a:r>
              <a:rPr lang="en-US" sz="1100" dirty="0">
                <a:latin typeface="Consolas" panose="020B0609020204030204" pitchFamily="49" charset="0"/>
              </a:rPr>
              <a:t>   : yes</a:t>
            </a:r>
          </a:p>
          <a:p>
            <a:r>
              <a:rPr lang="en-US" sz="1100" dirty="0" err="1">
                <a:latin typeface="Consolas" panose="020B0609020204030204" pitchFamily="49" charset="0"/>
              </a:rPr>
              <a:t>cache_alignment</a:t>
            </a:r>
            <a:r>
              <a:rPr lang="en-US" sz="1100" dirty="0">
                <a:latin typeface="Consolas" panose="020B0609020204030204" pitchFamily="49" charset="0"/>
              </a:rPr>
              <a:t> : 64</a:t>
            </a:r>
          </a:p>
          <a:p>
            <a:r>
              <a:rPr lang="en-US" sz="1100" dirty="0">
                <a:solidFill>
                  <a:srgbClr val="C00000"/>
                </a:solidFill>
                <a:latin typeface="Consolas" panose="020B0609020204030204" pitchFamily="49" charset="0"/>
              </a:rPr>
              <a:t>address sizes   : 39 bits physical, 48 bits virtual</a:t>
            </a:r>
          </a:p>
        </p:txBody>
      </p:sp>
      <p:sp>
        <p:nvSpPr>
          <p:cNvPr id="9" name="Rectangle 8"/>
          <p:cNvSpPr/>
          <p:nvPr/>
        </p:nvSpPr>
        <p:spPr>
          <a:xfrm>
            <a:off x="5754997" y="2035643"/>
            <a:ext cx="3147015" cy="400110"/>
          </a:xfrm>
          <a:prstGeom prst="rect">
            <a:avLst/>
          </a:prstGeom>
          <a:solidFill>
            <a:srgbClr val="FFC000"/>
          </a:solidFill>
        </p:spPr>
        <p:txBody>
          <a:bodyPr wrap="none">
            <a:spAutoFit/>
          </a:bodyPr>
          <a:lstStyle/>
          <a:p>
            <a:r>
              <a:rPr lang="en-US" sz="2000" b="1" kern="0" dirty="0">
                <a:solidFill>
                  <a:srgbClr val="330066"/>
                </a:solidFill>
                <a:latin typeface="Consolas" panose="020B0609020204030204" pitchFamily="49" charset="0"/>
                <a:ea typeface="+mj-ea"/>
                <a:cs typeface="+mj-cs"/>
              </a:rPr>
              <a:t>&gt;&gt; less /</a:t>
            </a:r>
            <a:r>
              <a:rPr lang="en-US" sz="2000" b="1" kern="0" dirty="0" err="1">
                <a:solidFill>
                  <a:srgbClr val="330066"/>
                </a:solidFill>
                <a:latin typeface="Consolas" panose="020B0609020204030204" pitchFamily="49" charset="0"/>
                <a:ea typeface="+mj-ea"/>
                <a:cs typeface="+mj-cs"/>
              </a:rPr>
              <a:t>proc</a:t>
            </a:r>
            <a:r>
              <a:rPr lang="en-US" sz="2000" b="1" kern="0" dirty="0">
                <a:solidFill>
                  <a:srgbClr val="330066"/>
                </a:solidFill>
                <a:latin typeface="Consolas" panose="020B0609020204030204" pitchFamily="49" charset="0"/>
                <a:ea typeface="+mj-ea"/>
                <a:cs typeface="+mj-cs"/>
              </a:rPr>
              <a:t>/</a:t>
            </a:r>
            <a:r>
              <a:rPr lang="en-US" sz="2000" b="1" kern="0" dirty="0" err="1">
                <a:solidFill>
                  <a:srgbClr val="330066"/>
                </a:solidFill>
                <a:latin typeface="Consolas" panose="020B0609020204030204" pitchFamily="49" charset="0"/>
                <a:ea typeface="+mj-ea"/>
                <a:cs typeface="+mj-cs"/>
              </a:rPr>
              <a:t>cpuinfo</a:t>
            </a:r>
            <a:endParaRPr lang="en-US" dirty="0"/>
          </a:p>
        </p:txBody>
      </p:sp>
      <p:sp>
        <p:nvSpPr>
          <p:cNvPr id="2" name="Right Arrow 1"/>
          <p:cNvSpPr/>
          <p:nvPr/>
        </p:nvSpPr>
        <p:spPr>
          <a:xfrm>
            <a:off x="2490810" y="5125693"/>
            <a:ext cx="28135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41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p:txBody>
          <a:bodyPr/>
          <a:lstStyle/>
          <a:p>
            <a:endParaRPr lang="en-US" dirty="0"/>
          </a:p>
          <a:p>
            <a:r>
              <a:rPr lang="en-US" dirty="0"/>
              <a:t>Refresher: a memory page, or virtual page, is a fixed-length contiguous block of virtual memory, described by a single entry in the Page Table</a:t>
            </a:r>
          </a:p>
          <a:p>
            <a:endParaRPr lang="en-US" dirty="0"/>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18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the frame/page</a:t>
            </a:r>
          </a:p>
        </p:txBody>
      </p:sp>
      <p:sp>
        <p:nvSpPr>
          <p:cNvPr id="3" name="Content Placeholder 2"/>
          <p:cNvSpPr>
            <a:spLocks noGrp="1"/>
          </p:cNvSpPr>
          <p:nvPr>
            <p:ph idx="1"/>
          </p:nvPr>
        </p:nvSpPr>
        <p:spPr/>
        <p:txBody>
          <a:bodyPr/>
          <a:lstStyle/>
          <a:p>
            <a:r>
              <a:rPr lang="en-US" dirty="0"/>
              <a:t>Large page size, </a:t>
            </a:r>
            <a:r>
              <a:rPr lang="en-US" dirty="0">
                <a:solidFill>
                  <a:srgbClr val="0070C0"/>
                </a:solidFill>
              </a:rPr>
              <a:t>pros</a:t>
            </a:r>
          </a:p>
          <a:p>
            <a:pPr lvl="1"/>
            <a:r>
              <a:rPr lang="en-US" dirty="0"/>
              <a:t>Less TLB pressure</a:t>
            </a:r>
          </a:p>
          <a:p>
            <a:pPr lvl="1"/>
            <a:r>
              <a:rPr lang="en-US" dirty="0"/>
              <a:t>Why?</a:t>
            </a:r>
          </a:p>
          <a:p>
            <a:pPr lvl="2"/>
            <a:r>
              <a:rPr lang="en-US" dirty="0"/>
              <a:t>Fewer pages to blanket the virtual memory means fewer entries in the Page Table, which means </a:t>
            </a:r>
          </a:p>
          <a:p>
            <a:pPr lvl="3"/>
            <a:r>
              <a:rPr lang="en-US" dirty="0"/>
              <a:t>Fewer values that compete for storage in the TLB cache. More TLB hits: faster program</a:t>
            </a:r>
          </a:p>
          <a:p>
            <a:pPr lvl="3"/>
            <a:r>
              <a:rPr lang="en-US" dirty="0"/>
              <a:t>[not that big of a deal] The size of the Page Table is smaller – less memory needed to store it</a:t>
            </a:r>
          </a:p>
          <a:p>
            <a:endParaRPr lang="en-US" dirty="0"/>
          </a:p>
          <a:p>
            <a:endParaRPr lang="en-US" dirty="0"/>
          </a:p>
          <a:p>
            <a:r>
              <a:rPr lang="en-US" dirty="0"/>
              <a:t>Large page size, </a:t>
            </a:r>
            <a:r>
              <a:rPr lang="en-US" dirty="0">
                <a:solidFill>
                  <a:srgbClr val="0070C0"/>
                </a:solidFill>
              </a:rPr>
              <a:t>cons</a:t>
            </a:r>
          </a:p>
          <a:p>
            <a:pPr lvl="1"/>
            <a:r>
              <a:rPr lang="en-US" dirty="0"/>
              <a:t>Might lead to wasteful use of physical memory</a:t>
            </a:r>
          </a:p>
          <a:p>
            <a:pPr lvl="2"/>
            <a:r>
              <a:rPr lang="en-US" dirty="0"/>
              <a:t>Example: page size 1024 KB. If you need to allocate 1030 KB of memory, you use two pages/frames</a:t>
            </a:r>
          </a:p>
          <a:p>
            <a:pPr lvl="3"/>
            <a:r>
              <a:rPr lang="en-US" dirty="0"/>
              <a:t>If your process doesn’t use rest of the second page, then there’ll be a sizeable hole in physical memory</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1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4A70-DD8F-4116-A517-31AFA11860EC}"/>
              </a:ext>
            </a:extLst>
          </p:cNvPr>
          <p:cNvSpPr>
            <a:spLocks noGrp="1"/>
          </p:cNvSpPr>
          <p:nvPr>
            <p:ph type="title"/>
          </p:nvPr>
        </p:nvSpPr>
        <p:spPr/>
        <p:txBody>
          <a:bodyPr/>
          <a:lstStyle/>
          <a:p>
            <a:r>
              <a:rPr lang="en-US" dirty="0"/>
              <a:t>Quote of the day</a:t>
            </a:r>
          </a:p>
        </p:txBody>
      </p:sp>
      <p:sp>
        <p:nvSpPr>
          <p:cNvPr id="3" name="Slide Number Placeholder 2">
            <a:extLst>
              <a:ext uri="{FF2B5EF4-FFF2-40B4-BE49-F238E27FC236}">
                <a16:creationId xmlns:a16="http://schemas.microsoft.com/office/drawing/2014/main" id="{18F4D315-ACD9-42A3-B05A-705699D8AB69}"/>
              </a:ext>
            </a:extLst>
          </p:cNvPr>
          <p:cNvSpPr>
            <a:spLocks noGrp="1"/>
          </p:cNvSpPr>
          <p:nvPr>
            <p:ph type="sldNum" sz="quarter" idx="12"/>
          </p:nvPr>
        </p:nvSpPr>
        <p:spPr/>
        <p:txBody>
          <a:bodyPr/>
          <a:lstStyle/>
          <a:p>
            <a:fld id="{67D2203D-769A-4D5A-AE4C-EA73FDE6A130}" type="slidenum">
              <a:rPr lang="en-US" smtClean="0"/>
              <a:t>2</a:t>
            </a:fld>
            <a:endParaRPr lang="en-US"/>
          </a:p>
        </p:txBody>
      </p:sp>
      <p:sp>
        <p:nvSpPr>
          <p:cNvPr id="6" name="TextBox 5">
            <a:extLst>
              <a:ext uri="{FF2B5EF4-FFF2-40B4-BE49-F238E27FC236}">
                <a16:creationId xmlns:a16="http://schemas.microsoft.com/office/drawing/2014/main" id="{29F2D0C0-4553-43BD-8B7C-258E332DBFA7}"/>
              </a:ext>
            </a:extLst>
          </p:cNvPr>
          <p:cNvSpPr txBox="1"/>
          <p:nvPr/>
        </p:nvSpPr>
        <p:spPr>
          <a:xfrm>
            <a:off x="3074988" y="3334435"/>
            <a:ext cx="8043862" cy="553998"/>
          </a:xfrm>
          <a:prstGeom prst="rect">
            <a:avLst/>
          </a:prstGeom>
          <a:noFill/>
        </p:spPr>
        <p:txBody>
          <a:bodyPr wrap="square">
            <a:spAutoFit/>
          </a:bodyPr>
          <a:lstStyle/>
          <a:p>
            <a:pPr algn="r"/>
            <a:r>
              <a:rPr lang="en-US" dirty="0"/>
              <a:t>"If I'd asked customers what they wanted, they would have said 'a faster horse’.”</a:t>
            </a:r>
          </a:p>
          <a:p>
            <a:pPr algn="r"/>
            <a:r>
              <a:rPr lang="en-US" sz="1200" dirty="0"/>
              <a:t>-- Henry Ford [1863-1947]</a:t>
            </a:r>
          </a:p>
        </p:txBody>
      </p:sp>
    </p:spTree>
    <p:extLst>
      <p:ext uri="{BB962C8B-B14F-4D97-AF65-F5344CB8AC3E}">
        <p14:creationId xmlns:p14="http://schemas.microsoft.com/office/powerpoint/2010/main" val="133412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page/frame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3"/>
              </p:nvPr>
            </p:nvSpPr>
            <p:spPr>
              <a:xfrm>
                <a:off x="147344" y="6525676"/>
                <a:ext cx="2094924" cy="205819"/>
              </a:xfrm>
            </p:spPr>
            <p:txBody>
              <a:bodyPr/>
              <a:lstStyle/>
              <a:p>
                <a:r>
                  <a:rPr lang="en-US" dirty="0"/>
                  <a:t>[https://en.wikipedia.org/wiki/Page_(computer_memory)]</a:t>
                </a:r>
                <a14:m>
                  <m:oMath xmlns:m="http://schemas.openxmlformats.org/officeDocument/2006/math">
                    <m:r>
                      <a:rPr lang="en-US" b="0" i="1" smtClean="0">
                        <a:latin typeface="Cambria Math" panose="02040503050406030204" pitchFamily="18" charset="0"/>
                      </a:rPr>
                      <m:t>→</m:t>
                    </m:r>
                  </m:oMath>
                </a14:m>
                <a:endParaRPr lang="en-US" b="0"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3"/>
              </p:nvPr>
            </p:nvSpPr>
            <p:spPr>
              <a:xfrm>
                <a:off x="147344" y="6525676"/>
                <a:ext cx="2094924" cy="205819"/>
              </a:xfrm>
              <a:blipFill>
                <a:blip r:embed="rId2"/>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007165" y="3045301"/>
          <a:ext cx="10121900" cy="1757680"/>
        </p:xfrm>
        <a:graphic>
          <a:graphicData uri="http://schemas.openxmlformats.org/drawingml/2006/table">
            <a:tbl>
              <a:tblPr>
                <a:tableStyleId>{5C22544A-7EE6-4342-B048-85BDC9FD1C3A}</a:tableStyleId>
              </a:tblPr>
              <a:tblGrid>
                <a:gridCol w="3020170">
                  <a:extLst>
                    <a:ext uri="{9D8B030D-6E8A-4147-A177-3AD203B41FA5}">
                      <a16:colId xmlns:a16="http://schemas.microsoft.com/office/drawing/2014/main" val="1022479325"/>
                    </a:ext>
                  </a:extLst>
                </a:gridCol>
                <a:gridCol w="1705555">
                  <a:extLst>
                    <a:ext uri="{9D8B030D-6E8A-4147-A177-3AD203B41FA5}">
                      <a16:colId xmlns:a16="http://schemas.microsoft.com/office/drawing/2014/main" val="667816089"/>
                    </a:ext>
                  </a:extLst>
                </a:gridCol>
                <a:gridCol w="5396175">
                  <a:extLst>
                    <a:ext uri="{9D8B030D-6E8A-4147-A177-3AD203B41FA5}">
                      <a16:colId xmlns:a16="http://schemas.microsoft.com/office/drawing/2014/main" val="1679355929"/>
                    </a:ext>
                  </a:extLst>
                </a:gridCol>
              </a:tblGrid>
              <a:tr h="196850">
                <a:tc>
                  <a:txBody>
                    <a:bodyPr/>
                    <a:lstStyle/>
                    <a:p>
                      <a:pPr algn="ctr" fontAlgn="ctr"/>
                      <a:r>
                        <a:rPr lang="en-US" sz="1400" u="none" strike="noStrike" dirty="0">
                          <a:effectLst/>
                        </a:rPr>
                        <a:t>Architecture</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tc>
                  <a:txBody>
                    <a:bodyPr/>
                    <a:lstStyle/>
                    <a:p>
                      <a:pPr algn="ctr" fontAlgn="ctr"/>
                      <a:r>
                        <a:rPr lang="en-US" sz="1400" u="none" strike="noStrike" dirty="0">
                          <a:effectLst/>
                        </a:rPr>
                        <a:t>Smallest page size</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tc>
                  <a:txBody>
                    <a:bodyPr/>
                    <a:lstStyle/>
                    <a:p>
                      <a:pPr algn="ctr" fontAlgn="ctr"/>
                      <a:r>
                        <a:rPr lang="en-US" sz="1400" u="none" strike="noStrike" dirty="0">
                          <a:effectLst/>
                        </a:rPr>
                        <a:t>Larger page sizes</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extLst>
                  <a:ext uri="{0D108BD9-81ED-4DB2-BD59-A6C34878D82A}">
                    <a16:rowId xmlns:a16="http://schemas.microsoft.com/office/drawing/2014/main" val="3522282106"/>
                  </a:ext>
                </a:extLst>
              </a:tr>
              <a:tr h="190500">
                <a:tc>
                  <a:txBody>
                    <a:bodyPr/>
                    <a:lstStyle/>
                    <a:p>
                      <a:pPr algn="ctr" fontAlgn="ctr"/>
                      <a:r>
                        <a:rPr lang="en-US" sz="1400" u="none" strike="noStrike" dirty="0">
                          <a:effectLst/>
                        </a:rPr>
                        <a:t>x86-64</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2 </a:t>
                      </a:r>
                      <a:r>
                        <a:rPr lang="en-US" sz="1400" u="none" strike="noStrike" dirty="0" err="1">
                          <a:effectLst/>
                        </a:rPr>
                        <a:t>MiB</a:t>
                      </a:r>
                      <a:r>
                        <a:rPr lang="en-US" sz="1400" u="none" strike="noStrike" dirty="0">
                          <a:effectLst/>
                        </a:rPr>
                        <a:t>, 1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16755418"/>
                  </a:ext>
                </a:extLst>
              </a:tr>
              <a:tr h="184150">
                <a:tc>
                  <a:txBody>
                    <a:bodyPr/>
                    <a:lstStyle/>
                    <a:p>
                      <a:pPr algn="ctr" fontAlgn="ctr"/>
                      <a:r>
                        <a:rPr lang="en-US" sz="1400" u="none" strike="noStrike" dirty="0" err="1">
                          <a:effectLst/>
                        </a:rPr>
                        <a:t>UltraSPARC</a:t>
                      </a:r>
                      <a:r>
                        <a:rPr lang="en-US" sz="1400" u="none" strike="noStrike" dirty="0">
                          <a:effectLst/>
                        </a:rPr>
                        <a:t> Architecture 2007</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8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512 KiB, 4 </a:t>
                      </a:r>
                      <a:r>
                        <a:rPr lang="en-US" sz="1400" u="none" strike="noStrike" dirty="0" err="1">
                          <a:effectLst/>
                        </a:rPr>
                        <a:t>MiB</a:t>
                      </a:r>
                      <a:r>
                        <a:rPr lang="en-US" sz="1400" u="none" strike="noStrike" dirty="0">
                          <a:effectLst/>
                        </a:rPr>
                        <a:t>, 32 </a:t>
                      </a:r>
                      <a:r>
                        <a:rPr lang="en-US" sz="1400" u="none" strike="noStrike" dirty="0" err="1">
                          <a:effectLst/>
                        </a:rPr>
                        <a:t>MiB</a:t>
                      </a:r>
                      <a:r>
                        <a:rPr lang="en-US" sz="1400" u="none" strike="noStrike" dirty="0">
                          <a:effectLst/>
                        </a:rPr>
                        <a:t>, 256 </a:t>
                      </a:r>
                      <a:r>
                        <a:rPr lang="en-US" sz="1400" u="none" strike="noStrike" dirty="0" err="1">
                          <a:effectLst/>
                        </a:rPr>
                        <a:t>MiB</a:t>
                      </a:r>
                      <a:r>
                        <a:rPr lang="en-US" sz="1400" u="none" strike="noStrike" dirty="0">
                          <a:effectLst/>
                        </a:rPr>
                        <a:t>, 2 </a:t>
                      </a:r>
                      <a:r>
                        <a:rPr lang="en-US" sz="1400" u="none" strike="noStrike" dirty="0" err="1">
                          <a:effectLst/>
                        </a:rPr>
                        <a:t>GiB</a:t>
                      </a:r>
                      <a:r>
                        <a:rPr lang="en-US" sz="1400" u="none" strike="noStrike" dirty="0">
                          <a:effectLst/>
                        </a:rPr>
                        <a:t>, 16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76762426"/>
                  </a:ext>
                </a:extLst>
              </a:tr>
              <a:tr h="184150">
                <a:tc>
                  <a:txBody>
                    <a:bodyPr/>
                    <a:lstStyle/>
                    <a:p>
                      <a:pPr algn="ctr" fontAlgn="ctr"/>
                      <a:r>
                        <a:rPr lang="en-US" sz="1400" u="none" strike="noStrike" dirty="0">
                          <a:effectLst/>
                        </a:rPr>
                        <a:t>SPARC v8 with SPARC Reference MMU</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256 KiB, 16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08899378"/>
                  </a:ext>
                </a:extLst>
              </a:tr>
              <a:tr h="184150">
                <a:tc>
                  <a:txBody>
                    <a:bodyPr/>
                    <a:lstStyle/>
                    <a:p>
                      <a:pPr algn="ctr" fontAlgn="ctr"/>
                      <a:r>
                        <a:rPr lang="en-US" sz="1400" u="none" strike="noStrike" dirty="0">
                          <a:effectLst/>
                        </a:rPr>
                        <a:t>Power Architecture</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16 </a:t>
                      </a:r>
                      <a:r>
                        <a:rPr lang="en-US" sz="1400" u="none" strike="noStrike" dirty="0" err="1">
                          <a:effectLst/>
                        </a:rPr>
                        <a:t>MiB</a:t>
                      </a:r>
                      <a:r>
                        <a:rPr lang="en-US" sz="1400" u="none" strike="noStrike" dirty="0">
                          <a:effectLst/>
                        </a:rPr>
                        <a:t>, 16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07781750"/>
                  </a:ext>
                </a:extLst>
              </a:tr>
              <a:tr h="184150">
                <a:tc>
                  <a:txBody>
                    <a:bodyPr/>
                    <a:lstStyle/>
                    <a:p>
                      <a:pPr algn="ctr" fontAlgn="ctr"/>
                      <a:r>
                        <a:rPr lang="en-US" sz="1400" u="none" strike="noStrike" dirty="0">
                          <a:effectLst/>
                        </a:rPr>
                        <a:t>IA-64 (Itanium)</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8 KiB, 64 KiB, 256 KiB, 1 </a:t>
                      </a:r>
                      <a:r>
                        <a:rPr lang="en-US" sz="1400" u="none" strike="noStrike" dirty="0" err="1">
                          <a:effectLst/>
                        </a:rPr>
                        <a:t>MiB</a:t>
                      </a:r>
                      <a:r>
                        <a:rPr lang="en-US" sz="1400" u="none" strike="noStrike" dirty="0">
                          <a:effectLst/>
                        </a:rPr>
                        <a:t>, 4 </a:t>
                      </a:r>
                      <a:r>
                        <a:rPr lang="en-US" sz="1400" u="none" strike="noStrike" dirty="0" err="1">
                          <a:effectLst/>
                        </a:rPr>
                        <a:t>MiB</a:t>
                      </a:r>
                      <a:r>
                        <a:rPr lang="en-US" sz="1400" u="none" strike="noStrike" dirty="0">
                          <a:effectLst/>
                        </a:rPr>
                        <a:t>, 16 </a:t>
                      </a:r>
                      <a:r>
                        <a:rPr lang="en-US" sz="1400" u="none" strike="noStrike" dirty="0" err="1">
                          <a:effectLst/>
                        </a:rPr>
                        <a:t>MiB</a:t>
                      </a:r>
                      <a:r>
                        <a:rPr lang="en-US" sz="1400" u="none" strike="noStrike" dirty="0">
                          <a:effectLst/>
                        </a:rPr>
                        <a:t>, 256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60358020"/>
                  </a:ext>
                </a:extLst>
              </a:tr>
              <a:tr h="184150">
                <a:tc>
                  <a:txBody>
                    <a:bodyPr/>
                    <a:lstStyle/>
                    <a:p>
                      <a:pPr algn="ctr" fontAlgn="ctr"/>
                      <a:r>
                        <a:rPr lang="en-US" sz="1400" u="none" strike="noStrike" dirty="0">
                          <a:effectLst/>
                        </a:rPr>
                        <a:t>ARMv7</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1 </a:t>
                      </a:r>
                      <a:r>
                        <a:rPr lang="en-US" sz="1400" u="none" strike="noStrike" dirty="0" err="1">
                          <a:effectLst/>
                        </a:rPr>
                        <a:t>MiB</a:t>
                      </a:r>
                      <a:r>
                        <a:rPr lang="en-US" sz="1400" u="none" strike="noStrike" dirty="0">
                          <a:effectLst/>
                        </a:rPr>
                        <a:t>, 16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40174911"/>
                  </a:ext>
                </a:extLst>
              </a:tr>
              <a:tr h="184150">
                <a:tc>
                  <a:txBody>
                    <a:bodyPr/>
                    <a:lstStyle/>
                    <a:p>
                      <a:pPr algn="ctr" fontAlgn="ctr"/>
                      <a:r>
                        <a:rPr lang="en-US" sz="1400" u="none" strike="noStrike" dirty="0">
                          <a:effectLst/>
                        </a:rPr>
                        <a:t>32-bit x86</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2 </a:t>
                      </a:r>
                      <a:r>
                        <a:rPr lang="en-US" sz="1400" u="none" strike="noStrike" dirty="0" err="1">
                          <a:effectLst/>
                        </a:rPr>
                        <a:t>MiB</a:t>
                      </a:r>
                      <a:r>
                        <a:rPr lang="en-US" sz="1400" u="none" strike="noStrike" dirty="0">
                          <a:effectLst/>
                        </a:rPr>
                        <a:t>, 4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77642864"/>
                  </a:ext>
                </a:extLst>
              </a:tr>
            </a:tbl>
          </a:graphicData>
        </a:graphic>
      </p:graphicFrame>
    </p:spTree>
    <p:extLst>
      <p:ext uri="{BB962C8B-B14F-4D97-AF65-F5344CB8AC3E}">
        <p14:creationId xmlns:p14="http://schemas.microsoft.com/office/powerpoint/2010/main" val="4012729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Departing thoughts, memory aspects</a:t>
            </a:r>
          </a:p>
        </p:txBody>
      </p:sp>
      <p:sp>
        <p:nvSpPr>
          <p:cNvPr id="5" name="Content Placeholder 4"/>
          <p:cNvSpPr>
            <a:spLocks noGrp="1"/>
          </p:cNvSpPr>
          <p:nvPr>
            <p:ph idx="1"/>
          </p:nvPr>
        </p:nvSpPr>
        <p:spPr/>
        <p:txBody>
          <a:bodyPr>
            <a:normAutofit/>
          </a:bodyPr>
          <a:lstStyle/>
          <a:p>
            <a:pPr lvl="1"/>
            <a:endParaRPr lang="en-US" dirty="0"/>
          </a:p>
          <a:p>
            <a:r>
              <a:rPr lang="en-US" dirty="0"/>
              <a:t>Memory transactions:</a:t>
            </a:r>
          </a:p>
          <a:p>
            <a:pPr lvl="1"/>
            <a:r>
              <a:rPr lang="en-US" dirty="0"/>
              <a:t>Add overhead, at times rather large, owing to complex process of moving data</a:t>
            </a:r>
          </a:p>
          <a:p>
            <a:pPr lvl="2"/>
            <a:r>
              <a:rPr lang="en-US" dirty="0"/>
              <a:t>From </a:t>
            </a:r>
            <a:r>
              <a:rPr lang="en-US" dirty="0">
                <a:solidFill>
                  <a:srgbClr val="0070C0"/>
                </a:solidFill>
              </a:rPr>
              <a:t>disk</a:t>
            </a:r>
            <a:r>
              <a:rPr lang="en-US" dirty="0"/>
              <a:t> to </a:t>
            </a:r>
            <a:r>
              <a:rPr lang="en-US" dirty="0">
                <a:solidFill>
                  <a:srgbClr val="0070C0"/>
                </a:solidFill>
              </a:rPr>
              <a:t>main memory</a:t>
            </a:r>
            <a:r>
              <a:rPr lang="en-US" dirty="0"/>
              <a:t> to </a:t>
            </a:r>
            <a:r>
              <a:rPr lang="en-US" dirty="0">
                <a:solidFill>
                  <a:srgbClr val="0070C0"/>
                </a:solidFill>
              </a:rPr>
              <a:t>cache</a:t>
            </a:r>
            <a:r>
              <a:rPr lang="en-US" dirty="0"/>
              <a:t> to </a:t>
            </a:r>
            <a:r>
              <a:rPr lang="en-US" dirty="0">
                <a:solidFill>
                  <a:srgbClr val="0070C0"/>
                </a:solidFill>
              </a:rPr>
              <a:t>register</a:t>
            </a:r>
          </a:p>
          <a:p>
            <a:pPr lvl="1"/>
            <a:r>
              <a:rPr lang="en-US" dirty="0"/>
              <a:t>Time and power costly</a:t>
            </a:r>
          </a:p>
          <a:p>
            <a:endParaRPr lang="en-US" dirty="0"/>
          </a:p>
          <a:p>
            <a:endParaRPr lang="en-US" dirty="0"/>
          </a:p>
          <a:p>
            <a:r>
              <a:rPr lang="en-US" dirty="0"/>
              <a:t>Keep in mind the memory hierarchy; understand the size of the memories on your machine</a:t>
            </a:r>
          </a:p>
          <a:p>
            <a:pPr lvl="1"/>
            <a:r>
              <a:rPr lang="en-US" dirty="0"/>
              <a:t>The closer to the top of the hierarchy, the better off you are</a:t>
            </a:r>
          </a:p>
          <a:p>
            <a:endParaRPr lang="en-US" dirty="0"/>
          </a:p>
          <a:p>
            <a:endParaRPr lang="en-US" dirty="0"/>
          </a:p>
          <a:p>
            <a:r>
              <a:rPr lang="en-US" dirty="0"/>
              <a:t>If the speed of the code matters, pay attention to how you use memory</a:t>
            </a:r>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33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t>Acknowledgements</a:t>
            </a:r>
          </a:p>
        </p:txBody>
      </p:sp>
      <p:sp>
        <p:nvSpPr>
          <p:cNvPr id="390147" name="Rectangle 3"/>
          <p:cNvSpPr>
            <a:spLocks noGrp="1" noChangeArrowheads="1"/>
          </p:cNvSpPr>
          <p:nvPr>
            <p:ph idx="1"/>
          </p:nvPr>
        </p:nvSpPr>
        <p:spPr/>
        <p:txBody>
          <a:bodyPr/>
          <a:lstStyle/>
          <a:p>
            <a:pPr>
              <a:lnSpc>
                <a:spcPct val="90000"/>
              </a:lnSpc>
            </a:pPr>
            <a:endParaRPr lang="en-US" sz="2000" dirty="0"/>
          </a:p>
          <a:p>
            <a:pPr>
              <a:lnSpc>
                <a:spcPct val="90000"/>
              </a:lnSpc>
            </a:pPr>
            <a:endParaRPr lang="en-US" sz="2000" dirty="0"/>
          </a:p>
          <a:p>
            <a:pPr>
              <a:lnSpc>
                <a:spcPct val="90000"/>
              </a:lnSpc>
            </a:pPr>
            <a:r>
              <a:rPr lang="en-US" sz="2000" dirty="0"/>
              <a:t>Sources for some of the material presented today</a:t>
            </a:r>
          </a:p>
          <a:p>
            <a:pPr lvl="1">
              <a:lnSpc>
                <a:spcPct val="90000"/>
              </a:lnSpc>
            </a:pPr>
            <a:r>
              <a:rPr lang="en-US" sz="1800" dirty="0"/>
              <a:t>Hennessy and Patterson (Computer Architecture, 5</a:t>
            </a:r>
            <a:r>
              <a:rPr lang="en-US" sz="1800" baseline="30000" dirty="0"/>
              <a:t>th</a:t>
            </a:r>
            <a:r>
              <a:rPr lang="en-US" sz="1800" dirty="0"/>
              <a:t> edition)</a:t>
            </a:r>
          </a:p>
          <a:p>
            <a:pPr lvl="1">
              <a:lnSpc>
                <a:spcPct val="90000"/>
              </a:lnSpc>
            </a:pPr>
            <a:r>
              <a:rPr lang="en-US" sz="1800" dirty="0"/>
              <a:t>John Owens, UC-Davis</a:t>
            </a:r>
          </a:p>
          <a:p>
            <a:pPr lvl="1">
              <a:lnSpc>
                <a:spcPct val="90000"/>
              </a:lnSpc>
            </a:pPr>
            <a:r>
              <a:rPr lang="en-US" sz="1800" dirty="0" err="1"/>
              <a:t>Darío</a:t>
            </a:r>
            <a:r>
              <a:rPr lang="en-US" sz="1800" dirty="0"/>
              <a:t> </a:t>
            </a:r>
            <a:r>
              <a:rPr lang="en-US" sz="1800" dirty="0" err="1"/>
              <a:t>Suárez</a:t>
            </a:r>
            <a:r>
              <a:rPr lang="en-US" sz="1800" dirty="0"/>
              <a:t>, Universidad de Zaragoza</a:t>
            </a:r>
          </a:p>
          <a:p>
            <a:pPr lvl="1">
              <a:lnSpc>
                <a:spcPct val="90000"/>
              </a:lnSpc>
            </a:pPr>
            <a:r>
              <a:rPr lang="en-US" sz="1800" dirty="0"/>
              <a:t>John Cavazos, University of Delaware</a:t>
            </a:r>
          </a:p>
          <a:p>
            <a:pPr lvl="1">
              <a:lnSpc>
                <a:spcPct val="90000"/>
              </a:lnSpc>
            </a:pPr>
            <a:r>
              <a:rPr lang="en-US" sz="1800" dirty="0"/>
              <a:t>Others, as indicated on various slides</a:t>
            </a:r>
          </a:p>
          <a:p>
            <a:pPr lvl="1">
              <a:lnSpc>
                <a:spcPct val="90000"/>
              </a:lnSpc>
            </a:pPr>
            <a:endParaRPr lang="en-US" sz="1800" dirty="0"/>
          </a:p>
          <a:p>
            <a:pPr lvl="1">
              <a:lnSpc>
                <a:spcPct val="90000"/>
              </a:lnSpc>
            </a:pPr>
            <a:r>
              <a:rPr lang="en-US" sz="1800" dirty="0"/>
              <a:t>I apologize if I included a slide and didn’t give credit where was due</a:t>
            </a:r>
          </a:p>
          <a:p>
            <a:pPr lvl="1">
              <a:lnSpc>
                <a:spcPct val="90000"/>
              </a:lnSpc>
            </a:pPr>
            <a:r>
              <a:rPr lang="en-US" sz="1800" dirty="0"/>
              <a:t>Any mistakes in these slides belong to me, not the individuals above</a:t>
            </a:r>
          </a:p>
        </p:txBody>
      </p:sp>
      <p:sp>
        <p:nvSpPr>
          <p:cNvPr id="2" name="Slide Number Placeholder 1">
            <a:extLst>
              <a:ext uri="{FF2B5EF4-FFF2-40B4-BE49-F238E27FC236}">
                <a16:creationId xmlns:a16="http://schemas.microsoft.com/office/drawing/2014/main" id="{8970C8AB-9A90-4F08-8379-E11B106C7C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458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 made in this segment of the course</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Sequential computing execution speed: only modest gains over the last decade</a:t>
            </a:r>
          </a:p>
          <a:p>
            <a:endParaRPr lang="en-US" dirty="0"/>
          </a:p>
          <a:p>
            <a:endParaRPr lang="en-US" dirty="0"/>
          </a:p>
          <a:p>
            <a:endParaRPr lang="en-US" dirty="0"/>
          </a:p>
          <a:p>
            <a:r>
              <a:rPr lang="en-US" dirty="0"/>
              <a:t>Parallel computing is where speed improvements have come from</a:t>
            </a:r>
          </a:p>
        </p:txBody>
      </p:sp>
      <p:sp>
        <p:nvSpPr>
          <p:cNvPr id="4" name="Slide Number Placeholder 3">
            <a:extLst>
              <a:ext uri="{FF2B5EF4-FFF2-40B4-BE49-F238E27FC236}">
                <a16:creationId xmlns:a16="http://schemas.microsoft.com/office/drawing/2014/main" id="{5C9208E5-6846-4552-910C-7A1AFA7854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36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p:txBody>
          <a:bodyPr/>
          <a:lstStyle/>
          <a:p>
            <a:pPr>
              <a:lnSpc>
                <a:spcPct val="90000"/>
              </a:lnSpc>
            </a:pPr>
            <a:endParaRPr lang="en-US" sz="2000" dirty="0"/>
          </a:p>
          <a:p>
            <a:pPr>
              <a:lnSpc>
                <a:spcPct val="90000"/>
              </a:lnSpc>
            </a:pPr>
            <a:r>
              <a:rPr lang="en-US" sz="2000" dirty="0"/>
              <a:t>Memory Wall</a:t>
            </a:r>
          </a:p>
          <a:p>
            <a:pPr>
              <a:lnSpc>
                <a:spcPct val="90000"/>
              </a:lnSpc>
            </a:pPr>
            <a:endParaRPr lang="en-US" sz="2000" dirty="0"/>
          </a:p>
          <a:p>
            <a:pPr>
              <a:lnSpc>
                <a:spcPct val="90000"/>
              </a:lnSpc>
            </a:pPr>
            <a:endParaRPr lang="en-US" sz="2000" dirty="0"/>
          </a:p>
          <a:p>
            <a:pPr>
              <a:lnSpc>
                <a:spcPct val="90000"/>
              </a:lnSpc>
            </a:pPr>
            <a:r>
              <a:rPr lang="en-US" sz="2000" dirty="0"/>
              <a:t>Instruction Level Parallelism (ILP) Wall </a:t>
            </a:r>
          </a:p>
          <a:p>
            <a:endParaRPr lang="en-US" sz="2200" dirty="0"/>
          </a:p>
          <a:p>
            <a:pPr>
              <a:lnSpc>
                <a:spcPct val="90000"/>
              </a:lnSpc>
            </a:pPr>
            <a:endParaRPr lang="en-US" sz="2000" dirty="0"/>
          </a:p>
          <a:p>
            <a:pPr>
              <a:lnSpc>
                <a:spcPct val="90000"/>
              </a:lnSpc>
            </a:pPr>
            <a:r>
              <a:rPr lang="en-US" sz="2000" dirty="0"/>
              <a:t>Power Wall</a:t>
            </a:r>
          </a:p>
          <a:p>
            <a:pPr>
              <a:lnSpc>
                <a:spcPct val="90000"/>
              </a:lnSpc>
            </a:pPr>
            <a:endParaRPr lang="en-US" sz="20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392196" name="Rectangle 4"/>
          <p:cNvSpPr>
            <a:spLocks noChangeArrowheads="1"/>
          </p:cNvSpPr>
          <p:nvPr/>
        </p:nvSpPr>
        <p:spPr bwMode="auto">
          <a:xfrm>
            <a:off x="7065817" y="3038416"/>
            <a:ext cx="4849091" cy="923330"/>
          </a:xfrm>
          <a:prstGeom prst="rect">
            <a:avLst/>
          </a:prstGeom>
          <a:noFill/>
          <a:ln w="9525">
            <a:noFill/>
            <a:miter lim="800000"/>
            <a:headEnd/>
            <a:tailEnd/>
          </a:ln>
          <a:effectLst/>
        </p:spPr>
        <p:txBody>
          <a:bodyPr wrap="square">
            <a:spAutoFit/>
          </a:bodyPr>
          <a:lstStyle/>
          <a:p>
            <a:r>
              <a:rPr lang="en-US" u="sng" dirty="0">
                <a:latin typeface="Arial" pitchFamily="34" charset="0"/>
              </a:rPr>
              <a:t>Source</a:t>
            </a:r>
            <a:r>
              <a:rPr lang="en-US" dirty="0">
                <a:latin typeface="Arial" pitchFamily="34" charset="0"/>
              </a:rPr>
              <a:t>: “</a:t>
            </a:r>
            <a:r>
              <a:rPr lang="en-US" i="1" dirty="0">
                <a:latin typeface="Arial" pitchFamily="34" charset="0"/>
              </a:rPr>
              <a:t>The Many-Core Inflection Point for Mass Market Computer Systems</a:t>
            </a:r>
            <a:r>
              <a:rPr lang="en-US" dirty="0">
                <a:latin typeface="Arial" pitchFamily="34" charset="0"/>
              </a:rPr>
              <a:t>”, by John L. </a:t>
            </a:r>
            <a:r>
              <a:rPr lang="en-US" dirty="0" err="1">
                <a:latin typeface="Arial" pitchFamily="34" charset="0"/>
              </a:rPr>
              <a:t>Manferdelli</a:t>
            </a:r>
            <a:r>
              <a:rPr lang="en-US" dirty="0">
                <a:latin typeface="Arial" pitchFamily="34" charset="0"/>
              </a:rPr>
              <a:t>, Microsoft Corporation </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195">
                                            <p:txEl>
                                              <p:pRg st="10" end="10"/>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t>Memory Wall</a:t>
            </a:r>
          </a:p>
        </p:txBody>
      </p:sp>
      <p:sp>
        <p:nvSpPr>
          <p:cNvPr id="394243" name="Rectangle 3"/>
          <p:cNvSpPr>
            <a:spLocks noGrp="1" noChangeArrowheads="1"/>
          </p:cNvSpPr>
          <p:nvPr>
            <p:ph idx="1"/>
          </p:nvPr>
        </p:nvSpPr>
        <p:spPr/>
        <p:txBody>
          <a:bodyPr>
            <a:normAutofit/>
          </a:bodyPr>
          <a:lstStyle/>
          <a:p>
            <a:pPr>
              <a:lnSpc>
                <a:spcPct val="80000"/>
              </a:lnSpc>
            </a:pPr>
            <a:endParaRPr lang="en-US" sz="2100" dirty="0"/>
          </a:p>
          <a:p>
            <a:pPr>
              <a:lnSpc>
                <a:spcPct val="80000"/>
              </a:lnSpc>
            </a:pPr>
            <a:r>
              <a:rPr lang="en-US" sz="2100" dirty="0"/>
              <a:t>Memory Wall: What is it?</a:t>
            </a:r>
          </a:p>
          <a:p>
            <a:pPr lvl="1">
              <a:lnSpc>
                <a:spcPct val="80000"/>
              </a:lnSpc>
            </a:pPr>
            <a:r>
              <a:rPr lang="en-US" dirty="0"/>
              <a:t>The growing disparity of speed between CPU and memory outside the chip</a:t>
            </a:r>
          </a:p>
          <a:p>
            <a:pPr lvl="2">
              <a:lnSpc>
                <a:spcPct val="80000"/>
              </a:lnSpc>
            </a:pPr>
            <a:endParaRPr lang="en-US" sz="1700" dirty="0"/>
          </a:p>
          <a:p>
            <a:pPr lvl="1">
              <a:lnSpc>
                <a:spcPct val="80000"/>
              </a:lnSpc>
            </a:pPr>
            <a:endParaRPr lang="en-US" sz="1700" dirty="0"/>
          </a:p>
          <a:p>
            <a:pPr>
              <a:lnSpc>
                <a:spcPct val="80000"/>
              </a:lnSpc>
            </a:pPr>
            <a:endParaRPr lang="en-US" sz="1200" dirty="0"/>
          </a:p>
          <a:p>
            <a:pPr>
              <a:lnSpc>
                <a:spcPct val="80000"/>
              </a:lnSpc>
            </a:pPr>
            <a:r>
              <a:rPr lang="en-US" sz="2100" dirty="0"/>
              <a:t>Memory accesses have gradually become a mighty barrier to computer performance improvements </a:t>
            </a:r>
          </a:p>
          <a:p>
            <a:pPr lvl="1">
              <a:lnSpc>
                <a:spcPct val="80000"/>
              </a:lnSpc>
            </a:pPr>
            <a:r>
              <a:rPr lang="en-US" sz="1900" dirty="0"/>
              <a:t>The trend: </a:t>
            </a:r>
            <a:r>
              <a:rPr lang="en-US" sz="1900" dirty="0">
                <a:solidFill>
                  <a:srgbClr val="0070C0"/>
                </a:solidFill>
              </a:rPr>
              <a:t>ever growing caches</a:t>
            </a:r>
            <a:r>
              <a:rPr lang="en-US" sz="1900" dirty="0"/>
              <a:t> to improve </a:t>
            </a:r>
            <a:r>
              <a:rPr lang="en-US" sz="1900" dirty="0">
                <a:solidFill>
                  <a:srgbClr val="0070C0"/>
                </a:solidFill>
              </a:rPr>
              <a:t>average memory reference time </a:t>
            </a:r>
            <a:r>
              <a:rPr lang="en-US" sz="1900" dirty="0"/>
              <a:t>to fetch or write instructions or data</a:t>
            </a:r>
          </a:p>
          <a:p>
            <a:pPr lvl="2">
              <a:lnSpc>
                <a:spcPct val="80000"/>
              </a:lnSpc>
            </a:pPr>
            <a:r>
              <a:rPr lang="en-US" sz="1600" dirty="0"/>
              <a:t>Caches are a transistor black hole</a:t>
            </a:r>
          </a:p>
          <a:p>
            <a:pPr lvl="2">
              <a:lnSpc>
                <a:spcPct val="80000"/>
              </a:lnSpc>
            </a:pPr>
            <a:r>
              <a:rPr lang="en-US" sz="1600" dirty="0"/>
              <a:t>Also, as cache gets gradually larger, it also gets gradually slower</a:t>
            </a:r>
          </a:p>
          <a:p>
            <a:pPr lvl="2">
              <a:lnSpc>
                <a:spcPct val="80000"/>
              </a:lnSpc>
            </a:pPr>
            <a:endParaRPr lang="en-US" sz="700" dirty="0"/>
          </a:p>
          <a:p>
            <a:pPr lvl="2">
              <a:lnSpc>
                <a:spcPct val="80000"/>
              </a:lnSpc>
            </a:pPr>
            <a:endParaRPr lang="en-US" sz="700" dirty="0"/>
          </a:p>
          <a:p>
            <a:pPr lvl="1">
              <a:lnSpc>
                <a:spcPct val="80000"/>
              </a:lnSpc>
            </a:pPr>
            <a:endParaRPr lang="en-US" sz="800" dirty="0"/>
          </a:p>
          <a:p>
            <a:pPr>
              <a:lnSpc>
                <a:spcPct val="80000"/>
              </a:lnSpc>
            </a:pPr>
            <a:endParaRPr lang="en-US" sz="1200" dirty="0"/>
          </a:p>
          <a:p>
            <a:pPr>
              <a:lnSpc>
                <a:spcPct val="80000"/>
              </a:lnSpc>
            </a:pPr>
            <a:r>
              <a:rPr lang="en-US" sz="2100" dirty="0"/>
              <a:t>Memory Wall: due to </a:t>
            </a:r>
            <a:r>
              <a:rPr lang="en-US" sz="2100" i="1" dirty="0"/>
              <a:t>latency</a:t>
            </a:r>
            <a:r>
              <a:rPr lang="en-US" sz="2100" dirty="0"/>
              <a:t> and limited communication </a:t>
            </a:r>
            <a:r>
              <a:rPr lang="en-US" sz="2100" i="1" dirty="0"/>
              <a:t>bandwidth</a:t>
            </a:r>
            <a:r>
              <a:rPr lang="en-US" sz="2100" dirty="0"/>
              <a:t> beyond chip boundaries. </a:t>
            </a:r>
          </a:p>
        </p:txBody>
      </p:sp>
      <p:sp>
        <p:nvSpPr>
          <p:cNvPr id="2" name="Slide Number Placeholder 1">
            <a:extLst>
              <a:ext uri="{FF2B5EF4-FFF2-40B4-BE49-F238E27FC236}">
                <a16:creationId xmlns:a16="http://schemas.microsoft.com/office/drawing/2014/main" id="{EFFB3AF4-15A5-4A7D-803E-D1E550B9A6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697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Speed:</a:t>
            </a:r>
            <a:br>
              <a:rPr lang="en-US" dirty="0"/>
            </a:br>
            <a:r>
              <a:rPr lang="en-US" sz="2200" dirty="0"/>
              <a:t>Widening of the Processor-DRAM Performance Gap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endParaRPr lang="en-US" sz="2000" dirty="0"/>
              </a:p>
              <a:p>
                <a:r>
                  <a:rPr lang="en-US" sz="2000" dirty="0"/>
                  <a:t>Plot:*log* scale, the increasing gap between CPU and memory</a:t>
                </a:r>
              </a:p>
              <a:p>
                <a:pPr lvl="1"/>
                <a:r>
                  <a:rPr lang="en-US" sz="1600" dirty="0"/>
                  <a:t>The memory baseline: 64 KB DRAM in 1980</a:t>
                </a:r>
              </a:p>
              <a:p>
                <a:endParaRPr lang="en-US" sz="1900" dirty="0"/>
              </a:p>
              <a:p>
                <a:r>
                  <a:rPr lang="en-US" sz="2000" dirty="0"/>
                  <a:t>Memory speed increasing rate: </a:t>
                </a:r>
                <a14:m>
                  <m:oMath xmlns:m="http://schemas.openxmlformats.org/officeDocument/2006/math">
                    <m:r>
                      <a:rPr lang="en-US" sz="2000" b="0" i="1" smtClean="0">
                        <a:latin typeface="Cambria Math" panose="02040503050406030204" pitchFamily="18" charset="0"/>
                      </a:rPr>
                      <m:t>≈</m:t>
                    </m:r>
                  </m:oMath>
                </a14:m>
                <a:r>
                  <a:rPr lang="en-US" sz="2000" dirty="0"/>
                  <a:t> 1.07/year</a:t>
                </a:r>
              </a:p>
              <a:p>
                <a:endParaRPr lang="en-US" sz="2000" dirty="0"/>
              </a:p>
              <a:p>
                <a:r>
                  <a:rPr lang="en-US" sz="2000" dirty="0"/>
                  <a:t>Processors improved </a:t>
                </a:r>
              </a:p>
              <a:p>
                <a:pPr lvl="1"/>
                <a:r>
                  <a:rPr lang="en-US" sz="1500" dirty="0"/>
                  <a:t>1.25/year (1980-1986)</a:t>
                </a:r>
              </a:p>
              <a:p>
                <a:pPr lvl="1"/>
                <a:r>
                  <a:rPr lang="en-US" sz="1500" dirty="0"/>
                  <a:t>1.52/year (1986-2004)</a:t>
                </a:r>
              </a:p>
              <a:p>
                <a:pPr lvl="1"/>
                <a:r>
                  <a:rPr lang="en-US" sz="1500" dirty="0"/>
                  <a:t>1.20/year (2004-2010)</a:t>
                </a:r>
              </a:p>
              <a:p>
                <a:endParaRPr lang="en-US" sz="2000" dirty="0"/>
              </a:p>
              <a:p>
                <a:r>
                  <a:rPr lang="en-US" sz="2000" dirty="0"/>
                  <a:t>You have the chops to process data, but can’t bring data to processor fast enough</a:t>
                </a:r>
                <a:endParaRPr lang="en-US" sz="1800" dirty="0"/>
              </a:p>
              <a:p>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4" b="-176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56491" y="2324920"/>
            <a:ext cx="6603759" cy="3535986"/>
          </a:xfrm>
          <a:prstGeom prst="rect">
            <a:avLst/>
          </a:prstGeom>
        </p:spPr>
      </p:pic>
      <p:sp>
        <p:nvSpPr>
          <p:cNvPr id="5" name="Slide Number Placeholder 4">
            <a:extLst>
              <a:ext uri="{FF2B5EF4-FFF2-40B4-BE49-F238E27FC236}">
                <a16:creationId xmlns:a16="http://schemas.microsoft.com/office/drawing/2014/main" id="{D577903E-AA15-40EF-A7E6-A91D70C185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5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r>
              <a:rPr lang="en-US" dirty="0">
                <a:latin typeface="+mj-lt"/>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r>
              <a:rPr lang="en-US" dirty="0">
                <a:latin typeface="+mj-lt"/>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Oval 11"/>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42448" y="1876813"/>
            <a:ext cx="486030" cy="307777"/>
          </a:xfrm>
          <a:prstGeom prst="rect">
            <a:avLst/>
          </a:prstGeom>
          <a:noFill/>
        </p:spPr>
        <p:txBody>
          <a:bodyPr wrap="none" rtlCol="0">
            <a:spAutoFit/>
          </a:bodyPr>
          <a:lstStyle/>
          <a:p>
            <a:r>
              <a:rPr lang="en-US" sz="1400" b="1" dirty="0">
                <a:latin typeface="+mj-lt"/>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r>
              <a:rPr lang="en-US" sz="1200" b="1" dirty="0">
                <a:latin typeface="+mj-lt"/>
              </a:rPr>
              <a:t>Registers</a:t>
            </a:r>
          </a:p>
        </p:txBody>
      </p:sp>
    </p:spTree>
    <p:extLst>
      <p:ext uri="{BB962C8B-B14F-4D97-AF65-F5344CB8AC3E}">
        <p14:creationId xmlns:p14="http://schemas.microsoft.com/office/powerpoint/2010/main" val="10614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P spid="24" grpId="0"/>
      <p:bldP spid="25" grpId="0" animBg="1"/>
      <p:bldP spid="12" grpId="0" animBg="1"/>
      <p:bldP spid="13"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76B76-D309-457C-8093-2FAC57B06A0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FECD130-1752-4F05-AA89-9001D2AB3D4F}"/>
              </a:ext>
            </a:extLst>
          </p:cNvPr>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r>
              <a:rPr lang="en-US" sz="1800" dirty="0"/>
              <a:t>Is BBC recording on?</a:t>
            </a:r>
          </a:p>
          <a:p>
            <a:endParaRPr lang="en-US" sz="1800" dirty="0"/>
          </a:p>
          <a:p>
            <a:endParaRPr lang="en-US" sz="1800" dirty="0"/>
          </a:p>
          <a:p>
            <a:r>
              <a:rPr lang="en-US" sz="1800" dirty="0"/>
              <a:t>If my internet connection goes down, I’ll email from my phone to provide more information – go/no-go, next step, etc.</a:t>
            </a:r>
          </a:p>
        </p:txBody>
      </p:sp>
      <p:sp>
        <p:nvSpPr>
          <p:cNvPr id="3" name="Slide Number Placeholder 2">
            <a:extLst>
              <a:ext uri="{FF2B5EF4-FFF2-40B4-BE49-F238E27FC236}">
                <a16:creationId xmlns:a16="http://schemas.microsoft.com/office/drawing/2014/main" id="{6741B91E-5E75-4C3F-B884-349EE03F1802}"/>
              </a:ext>
            </a:extLst>
          </p:cNvPr>
          <p:cNvSpPr>
            <a:spLocks noGrp="1"/>
          </p:cNvSpPr>
          <p:nvPr>
            <p:ph type="sldNum" sz="quarter" idx="12"/>
          </p:nvPr>
        </p:nvSpPr>
        <p:spPr/>
        <p:txBody>
          <a:bodyPr/>
          <a:lstStyle/>
          <a:p>
            <a:fld id="{67D2203D-769A-4D5A-AE4C-EA73FDE6A130}" type="slidenum">
              <a:rPr lang="en-US" smtClean="0"/>
              <a:t>3</a:t>
            </a:fld>
            <a:endParaRPr lang="en-US"/>
          </a:p>
        </p:txBody>
      </p:sp>
    </p:spTree>
    <p:extLst>
      <p:ext uri="{BB962C8B-B14F-4D97-AF65-F5344CB8AC3E}">
        <p14:creationId xmlns:p14="http://schemas.microsoft.com/office/powerpoint/2010/main" val="3622598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easy answer here</a:t>
            </a:r>
          </a:p>
          <a:p>
            <a:endParaRPr lang="en-US" sz="2000" dirty="0"/>
          </a:p>
          <a:p>
            <a:endParaRPr lang="en-US" sz="2000" dirty="0"/>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72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Latency vs. Bandwidth: Recent Evolution of Speed Gains</a:t>
            </a:r>
            <a:endParaRPr lang="en-US" sz="2000" dirty="0"/>
          </a:p>
        </p:txBody>
      </p:sp>
      <p:sp>
        <p:nvSpPr>
          <p:cNvPr id="5" name="Content Placeholder 2"/>
          <p:cNvSpPr txBox="1">
            <a:spLocks/>
          </p:cNvSpPr>
          <p:nvPr/>
        </p:nvSpPr>
        <p:spPr bwMode="auto">
          <a:xfrm>
            <a:off x="0" y="6519863"/>
            <a:ext cx="48514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50" kern="0" dirty="0"/>
              <a:t>Courtesy of Elsevier, Computer Architecture, Hennessey and Patterson, fifth edition</a:t>
            </a:r>
          </a:p>
        </p:txBody>
      </p:sp>
      <p:pic>
        <p:nvPicPr>
          <p:cNvPr id="3" name="Picture 2"/>
          <p:cNvPicPr>
            <a:picLocks noChangeAspect="1"/>
          </p:cNvPicPr>
          <p:nvPr/>
        </p:nvPicPr>
        <p:blipFill>
          <a:blip r:embed="rId3"/>
          <a:stretch>
            <a:fillRect/>
          </a:stretch>
        </p:blipFill>
        <p:spPr>
          <a:xfrm>
            <a:off x="3048000" y="1295400"/>
            <a:ext cx="5562600" cy="4998278"/>
          </a:xfrm>
          <a:prstGeom prst="rect">
            <a:avLst/>
          </a:prstGeom>
        </p:spPr>
      </p:pic>
      <p:sp>
        <p:nvSpPr>
          <p:cNvPr id="4" name="Slide Number Placeholder 3">
            <a:extLst>
              <a:ext uri="{FF2B5EF4-FFF2-40B4-BE49-F238E27FC236}">
                <a16:creationId xmlns:a16="http://schemas.microsoft.com/office/drawing/2014/main" id="{458B8012-149D-40B2-83B0-9D4B784EB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37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lstStyle/>
          <a:p>
            <a:endParaRPr lang="en-US" sz="1800" dirty="0"/>
          </a:p>
          <a:p>
            <a:endParaRPr lang="en-US" sz="1800" dirty="0"/>
          </a:p>
          <a:p>
            <a:endParaRPr lang="en-US" sz="1800" dirty="0"/>
          </a:p>
          <a:p>
            <a:r>
              <a:rPr lang="en-US" sz="2000" dirty="0"/>
              <a:t>Take-home message: try to stay away from long and winding conversations with main memory</a:t>
            </a:r>
          </a:p>
          <a:p>
            <a:pPr lvl="1"/>
            <a:endParaRPr lang="en-US" sz="1400" dirty="0"/>
          </a:p>
          <a:p>
            <a:endParaRPr lang="en-US" sz="1800" dirty="0"/>
          </a:p>
          <a:p>
            <a:endParaRPr lang="en-US" sz="1800" dirty="0"/>
          </a:p>
          <a:p>
            <a:r>
              <a:rPr lang="en-US" sz="2000" dirty="0"/>
              <a:t>Memory-wise, you may or may not be at top speed for your memory</a:t>
            </a:r>
          </a:p>
          <a:p>
            <a:pPr lvl="1"/>
            <a:r>
              <a:rPr lang="en-US" sz="1600" dirty="0"/>
              <a:t>Effective bandwidth==Nominal bandwidth: you move lots of data - ok, fact of life, some applications are just like that</a:t>
            </a:r>
          </a:p>
          <a:p>
            <a:pPr lvl="1"/>
            <a:r>
              <a:rPr lang="en-US" sz="1600" dirty="0"/>
              <a:t>Effective bandwidth &lt; Nominal bandwidth: you bring a block of data, use little of it, and ask for data from a different block</a:t>
            </a:r>
          </a:p>
          <a:p>
            <a:pPr lvl="2"/>
            <a:r>
              <a:rPr lang="en-US" sz="1300" dirty="0"/>
              <a:t>Examples – sparse matrix operations, combinatorics, etc.</a:t>
            </a:r>
          </a:p>
          <a:p>
            <a:pPr lvl="2"/>
            <a:r>
              <a:rPr lang="en-US" sz="1300" dirty="0"/>
              <a:t>Where we saw this: the memory mountain</a:t>
            </a:r>
          </a:p>
          <a:p>
            <a:endParaRPr lang="en-US" sz="2000" dirty="0"/>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52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normAutofit/>
          </a:bodyPr>
          <a:lstStyle/>
          <a:p>
            <a:endParaRPr lang="en-US" sz="2000" dirty="0"/>
          </a:p>
          <a:p>
            <a:r>
              <a:rPr lang="en-US" sz="2000" dirty="0"/>
              <a:t>This is an important picture to have in mind when writing software</a:t>
            </a:r>
          </a:p>
        </p:txBody>
      </p:sp>
      <p:graphicFrame>
        <p:nvGraphicFramePr>
          <p:cNvPr id="438280" name="Object 8"/>
          <p:cNvGraphicFramePr>
            <a:graphicFrameLocks noChangeAspect="1"/>
          </p:cNvGraphicFramePr>
          <p:nvPr/>
        </p:nvGraphicFramePr>
        <p:xfrm>
          <a:off x="8602663" y="5465763"/>
          <a:ext cx="2479675" cy="1244600"/>
        </p:xfrm>
        <a:graphic>
          <a:graphicData uri="http://schemas.openxmlformats.org/presentationml/2006/ole">
            <mc:AlternateContent xmlns:mc="http://schemas.openxmlformats.org/markup-compatibility/2006">
              <mc:Choice xmlns:v="urn:schemas-microsoft-com:vml" Requires="v">
                <p:oleObj name="Worksheet" r:id="rId2" imgW="1914369" imgH="962161" progId="Excel.Sheet.12">
                  <p:embed/>
                </p:oleObj>
              </mc:Choice>
              <mc:Fallback>
                <p:oleObj name="Worksheet" r:id="rId2" imgW="1914369" imgH="962161" progId="Excel.Sheet.12">
                  <p:embed/>
                  <p:pic>
                    <p:nvPicPr>
                      <p:cNvPr id="438280" name="Object 8"/>
                      <p:cNvPicPr>
                        <a:picLocks noChangeAspect="1" noChangeArrowheads="1"/>
                      </p:cNvPicPr>
                      <p:nvPr/>
                    </p:nvPicPr>
                    <p:blipFill>
                      <a:blip r:embed="rId3"/>
                      <a:srcRect/>
                      <a:stretch>
                        <a:fillRect/>
                      </a:stretch>
                    </p:blipFill>
                    <p:spPr bwMode="auto">
                      <a:xfrm>
                        <a:off x="8602663" y="5465763"/>
                        <a:ext cx="2479675" cy="1244600"/>
                      </a:xfrm>
                      <a:prstGeom prst="rect">
                        <a:avLst/>
                      </a:prstGeom>
                      <a:noFill/>
                      <a:ln>
                        <a:noFill/>
                      </a:ln>
                      <a:effectLst/>
                    </p:spPr>
                  </p:pic>
                </p:oleObj>
              </mc:Fallback>
            </mc:AlternateContent>
          </a:graphicData>
        </a:graphic>
      </p:graphicFrame>
      <p:pic>
        <p:nvPicPr>
          <p:cNvPr id="6" name="Picture 5"/>
          <p:cNvPicPr>
            <a:picLocks noChangeAspect="1"/>
          </p:cNvPicPr>
          <p:nvPr/>
        </p:nvPicPr>
        <p:blipFill>
          <a:blip r:embed="rId4"/>
          <a:stretch>
            <a:fillRect/>
          </a:stretch>
        </p:blipFill>
        <p:spPr>
          <a:xfrm>
            <a:off x="1752154" y="2882736"/>
            <a:ext cx="7392557" cy="2292137"/>
          </a:xfrm>
          <a:prstGeom prst="rect">
            <a:avLst/>
          </a:prstGeom>
        </p:spPr>
      </p:pic>
      <p:sp>
        <p:nvSpPr>
          <p:cNvPr id="8" name="Content Placeholder 2"/>
          <p:cNvSpPr txBox="1">
            <a:spLocks/>
          </p:cNvSpPr>
          <p:nvPr/>
        </p:nvSpPr>
        <p:spPr bwMode="auto">
          <a:xfrm>
            <a:off x="0" y="6636054"/>
            <a:ext cx="4504357" cy="1852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00" kern="0" dirty="0"/>
              <a:t>Courtesy of Elsevier, Computer Architecture, Hennessey and Patterson, fifth edition</a:t>
            </a:r>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54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next wall: Instruction Level Parallelism (</a:t>
            </a:r>
            <a:r>
              <a:rPr lang="en-US" b="1" dirty="0">
                <a:solidFill>
                  <a:srgbClr val="FFC000"/>
                </a:solidFill>
              </a:rPr>
              <a:t>ILP</a:t>
            </a:r>
            <a:r>
              <a:rPr lang="en-US" dirty="0"/>
              <a:t>)</a:t>
            </a:r>
          </a:p>
        </p:txBody>
      </p:sp>
      <p:sp>
        <p:nvSpPr>
          <p:cNvPr id="3" name="Content Placeholder 2"/>
          <p:cNvSpPr>
            <a:spLocks noGrp="1"/>
          </p:cNvSpPr>
          <p:nvPr>
            <p:ph idx="1"/>
          </p:nvPr>
        </p:nvSpPr>
        <p:spPr/>
        <p:txBody>
          <a:bodyPr>
            <a:normAutofit/>
          </a:bodyPr>
          <a:lstStyle/>
          <a:p>
            <a:endParaRPr lang="en-US" sz="1400" dirty="0">
              <a:solidFill>
                <a:srgbClr val="0070C0"/>
              </a:solidFill>
            </a:endParaRPr>
          </a:p>
          <a:p>
            <a:r>
              <a:rPr lang="en-US" sz="1400" dirty="0">
                <a:solidFill>
                  <a:srgbClr val="0070C0"/>
                </a:solidFill>
              </a:rPr>
              <a:t>Instruction pipelining</a:t>
            </a:r>
            <a:r>
              <a:rPr lang="en-US" sz="1400" dirty="0"/>
              <a:t>: the execution of multiple instructions overlapped; each instructions is divided into series of sub-steps (termed: micro-operations)</a:t>
            </a:r>
          </a:p>
          <a:p>
            <a:pPr lvl="1"/>
            <a:endParaRPr lang="en-US" sz="1100" dirty="0"/>
          </a:p>
          <a:p>
            <a:pPr lvl="1"/>
            <a:endParaRPr lang="en-US" sz="1100" dirty="0"/>
          </a:p>
          <a:p>
            <a:r>
              <a:rPr lang="en-US" sz="1400" dirty="0">
                <a:solidFill>
                  <a:srgbClr val="0070C0"/>
                </a:solidFill>
              </a:rPr>
              <a:t>Superscalar execution</a:t>
            </a:r>
            <a:r>
              <a:rPr lang="en-US" sz="1400" dirty="0"/>
              <a:t>: multiple execution units are used to execute multiple instructions in parallel</a:t>
            </a:r>
          </a:p>
          <a:p>
            <a:pPr lvl="1"/>
            <a:endParaRPr lang="en-US" sz="1100" dirty="0"/>
          </a:p>
          <a:p>
            <a:pPr lvl="1"/>
            <a:endParaRPr lang="en-US" sz="1100" dirty="0"/>
          </a:p>
          <a:p>
            <a:r>
              <a:rPr lang="en-US" sz="1400" dirty="0">
                <a:solidFill>
                  <a:srgbClr val="0070C0"/>
                </a:solidFill>
              </a:rPr>
              <a:t>Out-of-order execution</a:t>
            </a:r>
            <a:r>
              <a:rPr lang="en-US" sz="1400" dirty="0"/>
              <a:t>: instructions execute in any order but without violating data dependencies</a:t>
            </a:r>
          </a:p>
          <a:p>
            <a:pPr lvl="1"/>
            <a:endParaRPr lang="en-US" sz="1100" dirty="0"/>
          </a:p>
          <a:p>
            <a:pPr lvl="1"/>
            <a:endParaRPr lang="en-US" sz="1100" dirty="0"/>
          </a:p>
          <a:p>
            <a:r>
              <a:rPr lang="en-US" sz="1400" dirty="0">
                <a:solidFill>
                  <a:srgbClr val="0070C0"/>
                </a:solidFill>
              </a:rPr>
              <a:t>Register renaming</a:t>
            </a:r>
            <a:r>
              <a:rPr lang="en-US" sz="1400" dirty="0"/>
              <a:t>: a technique used to avoid data hazards and thus lead to unnecessary serialization of program instructions</a:t>
            </a:r>
          </a:p>
          <a:p>
            <a:pPr lvl="1"/>
            <a:endParaRPr lang="en-US" sz="1100" dirty="0"/>
          </a:p>
          <a:p>
            <a:pPr lvl="1"/>
            <a:endParaRPr lang="en-US" sz="1100" dirty="0"/>
          </a:p>
          <a:p>
            <a:r>
              <a:rPr lang="en-US" sz="1400" dirty="0">
                <a:solidFill>
                  <a:srgbClr val="0070C0"/>
                </a:solidFill>
              </a:rPr>
              <a:t>Speculative execution</a:t>
            </a:r>
            <a:r>
              <a:rPr lang="en-US" sz="1400" dirty="0"/>
              <a:t>: allows the execution of complete instructions or parts of instructions before being sure whether this execution is required</a:t>
            </a:r>
          </a:p>
          <a:p>
            <a:pPr lvl="1"/>
            <a:endParaRPr lang="en-US" sz="1100" dirty="0"/>
          </a:p>
          <a:p>
            <a:pPr lvl="1"/>
            <a:endParaRPr lang="en-US" sz="1100" dirty="0"/>
          </a:p>
          <a:p>
            <a:r>
              <a:rPr lang="en-US" sz="1400" dirty="0">
                <a:solidFill>
                  <a:srgbClr val="0070C0"/>
                </a:solidFill>
              </a:rPr>
              <a:t>Branch prediction</a:t>
            </a:r>
            <a:r>
              <a:rPr lang="en-US" sz="1400" dirty="0"/>
              <a:t>: used to avoid delays (termed: stalls). Used in combination with speculative execution.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34</a:t>
            </a:fld>
            <a:endParaRPr lang="en-US" altLang="en-US"/>
          </a:p>
        </p:txBody>
      </p:sp>
    </p:spTree>
    <p:extLst>
      <p:ext uri="{BB962C8B-B14F-4D97-AF65-F5344CB8AC3E}">
        <p14:creationId xmlns:p14="http://schemas.microsoft.com/office/powerpoint/2010/main" val="1248493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 Haswell example: ILP elicits very complex microarchitecture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35</a:t>
            </a:fld>
            <a:endParaRPr lang="en-US" altLang="en-US"/>
          </a:p>
        </p:txBody>
      </p:sp>
      <p:pic>
        <p:nvPicPr>
          <p:cNvPr id="5" name="Picture 4" descr="Haswell and Sandy Bridge Microarchitectures"/>
          <p:cNvPicPr/>
          <p:nvPr/>
        </p:nvPicPr>
        <p:blipFill rotWithShape="1">
          <a:blip r:embed="rId3">
            <a:extLst>
              <a:ext uri="{28A0092B-C50C-407E-A947-70E740481C1C}">
                <a14:useLocalDpi xmlns:a14="http://schemas.microsoft.com/office/drawing/2010/main" val="0"/>
              </a:ext>
            </a:extLst>
          </a:blip>
          <a:srcRect b="49127"/>
          <a:stretch/>
        </p:blipFill>
        <p:spPr bwMode="auto">
          <a:xfrm>
            <a:off x="3851971" y="1302168"/>
            <a:ext cx="3236595" cy="5001260"/>
          </a:xfrm>
          <a:prstGeom prst="rect">
            <a:avLst/>
          </a:prstGeom>
          <a:noFill/>
          <a:ln>
            <a:noFill/>
          </a:ln>
          <a:extLst>
            <a:ext uri="{53640926-AAD7-44d8-BBD7-CCE9431645EC}">
              <a14:shadowObscured xmlns:a14="http://schemas.microsoft.com/office/drawing/2010/main" xmlns=""/>
            </a:ext>
          </a:extLst>
        </p:spPr>
      </p:pic>
      <p:sp>
        <p:nvSpPr>
          <p:cNvPr id="6" name="Rectangle 5"/>
          <p:cNvSpPr/>
          <p:nvPr/>
        </p:nvSpPr>
        <p:spPr>
          <a:xfrm>
            <a:off x="40405" y="6596390"/>
            <a:ext cx="2989921" cy="261610"/>
          </a:xfrm>
          <a:prstGeom prst="rect">
            <a:avLst/>
          </a:prstGeom>
        </p:spPr>
        <p:txBody>
          <a:bodyPr wrap="none">
            <a:spAutoFit/>
          </a:bodyPr>
          <a:lstStyle/>
          <a:p>
            <a:r>
              <a:rPr lang="en-US" sz="1100" dirty="0"/>
              <a:t>[</a:t>
            </a:r>
            <a:r>
              <a:rPr lang="en-US" sz="1100" u="sng" dirty="0">
                <a:latin typeface="+mj-lt"/>
                <a:hlinkClick r:id="rId4"/>
              </a:rPr>
              <a:t>http://www.realworldtech.com/haswell-cpu/</a:t>
            </a:r>
            <a:r>
              <a:rPr lang="en-US" sz="1100" dirty="0">
                <a:latin typeface="+mj-lt"/>
              </a:rPr>
              <a:t> ]</a:t>
            </a:r>
            <a:r>
              <a:rPr lang="en-US" sz="1100" dirty="0">
                <a:latin typeface="+mj-lt"/>
                <a:sym typeface="Symbol" panose="05050102010706020507" pitchFamily="18" charset="2"/>
              </a:rPr>
              <a:t></a:t>
            </a:r>
            <a:endParaRPr lang="en-US" sz="1100" dirty="0">
              <a:latin typeface="+mj-lt"/>
            </a:endParaRPr>
          </a:p>
        </p:txBody>
      </p:sp>
    </p:spTree>
    <p:extLst>
      <p:ext uri="{BB962C8B-B14F-4D97-AF65-F5344CB8AC3E}">
        <p14:creationId xmlns:p14="http://schemas.microsoft.com/office/powerpoint/2010/main" val="350979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Pipeline Depths</a:t>
            </a:r>
          </a:p>
        </p:txBody>
      </p:sp>
      <p:graphicFrame>
        <p:nvGraphicFramePr>
          <p:cNvPr id="5" name="Content Placeholder 4"/>
          <p:cNvGraphicFramePr>
            <a:graphicFrameLocks noGrp="1"/>
          </p:cNvGraphicFramePr>
          <p:nvPr>
            <p:ph idx="1"/>
          </p:nvPr>
        </p:nvGraphicFramePr>
        <p:xfrm>
          <a:off x="1600200" y="1737364"/>
          <a:ext cx="9103042" cy="3984797"/>
        </p:xfrm>
        <a:graphic>
          <a:graphicData uri="http://schemas.openxmlformats.org/drawingml/2006/table">
            <a:tbl>
              <a:tblPr/>
              <a:tblGrid>
                <a:gridCol w="2220254">
                  <a:extLst>
                    <a:ext uri="{9D8B030D-6E8A-4147-A177-3AD203B41FA5}">
                      <a16:colId xmlns:a16="http://schemas.microsoft.com/office/drawing/2014/main" val="3772665092"/>
                    </a:ext>
                  </a:extLst>
                </a:gridCol>
                <a:gridCol w="6882788">
                  <a:extLst>
                    <a:ext uri="{9D8B030D-6E8A-4147-A177-3AD203B41FA5}">
                      <a16:colId xmlns:a16="http://schemas.microsoft.com/office/drawing/2014/main" val="279072198"/>
                    </a:ext>
                  </a:extLst>
                </a:gridCol>
              </a:tblGrid>
              <a:tr h="262183">
                <a:tc>
                  <a:txBody>
                    <a:bodyPr/>
                    <a:lstStyle/>
                    <a:p>
                      <a:pPr algn="l"/>
                      <a:r>
                        <a:rPr lang="en-US" sz="1300" b="1" i="0" dirty="0">
                          <a:solidFill>
                            <a:srgbClr val="0070C0"/>
                          </a:solidFill>
                          <a:effectLst/>
                          <a:latin typeface="Arial" panose="020B0604020202020204" pitchFamily="34" charset="0"/>
                        </a:rPr>
                        <a:t>Pipeline Depth</a:t>
                      </a:r>
                    </a:p>
                  </a:txBody>
                  <a:tcPr marL="122383" marR="122383" marT="31969" marB="31969" anchor="ctr">
                    <a:lnL>
                      <a:noFill/>
                    </a:lnL>
                    <a:lnR>
                      <a:noFill/>
                    </a:lnR>
                    <a:lnT>
                      <a:noFill/>
                    </a:lnT>
                    <a:lnB>
                      <a:noFill/>
                    </a:lnB>
                    <a:solidFill>
                      <a:schemeClr val="bg1">
                        <a:lumMod val="85000"/>
                      </a:schemeClr>
                    </a:solidFill>
                  </a:tcPr>
                </a:tc>
                <a:tc>
                  <a:txBody>
                    <a:bodyPr/>
                    <a:lstStyle/>
                    <a:p>
                      <a:pPr algn="l"/>
                      <a:r>
                        <a:rPr lang="en-US" sz="1300" b="1" i="0" dirty="0">
                          <a:solidFill>
                            <a:srgbClr val="0070C0"/>
                          </a:solidFill>
                          <a:effectLst/>
                          <a:latin typeface="Arial" panose="020B0604020202020204" pitchFamily="34" charset="0"/>
                        </a:rPr>
                        <a:t>Processors</a:t>
                      </a:r>
                    </a:p>
                  </a:txBody>
                  <a:tcPr marL="122383" marR="122383" marT="31969" marB="31969" anchor="ctr">
                    <a:lnL>
                      <a:noFill/>
                    </a:lnL>
                    <a:lnR>
                      <a:noFill/>
                    </a:lnR>
                    <a:lnT>
                      <a:noFill/>
                    </a:lnT>
                    <a:lnB>
                      <a:noFill/>
                    </a:lnB>
                    <a:solidFill>
                      <a:schemeClr val="bg1">
                        <a:lumMod val="85000"/>
                      </a:schemeClr>
                    </a:solidFill>
                  </a:tcPr>
                </a:tc>
                <a:extLst>
                  <a:ext uri="{0D108BD9-81ED-4DB2-BD59-A6C34878D82A}">
                    <a16:rowId xmlns:a16="http://schemas.microsoft.com/office/drawing/2014/main" val="582176642"/>
                  </a:ext>
                </a:extLst>
              </a:tr>
              <a:tr h="262183">
                <a:tc>
                  <a:txBody>
                    <a:bodyPr/>
                    <a:lstStyle/>
                    <a:p>
                      <a:r>
                        <a:rPr lang="en-US" sz="1300" b="0" i="0" dirty="0">
                          <a:solidFill>
                            <a:srgbClr val="000000"/>
                          </a:solidFill>
                          <a:effectLst/>
                          <a:latin typeface="Arial" panose="020B0604020202020204" pitchFamily="34" charset="0"/>
                        </a:rPr>
                        <a:t>6</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T1</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879620195"/>
                  </a:ext>
                </a:extLst>
              </a:tr>
              <a:tr h="262183">
                <a:tc>
                  <a:txBody>
                    <a:bodyPr/>
                    <a:lstStyle/>
                    <a:p>
                      <a:r>
                        <a:rPr lang="en-US" sz="1300" b="0" i="0" dirty="0">
                          <a:solidFill>
                            <a:srgbClr val="000000"/>
                          </a:solidFill>
                          <a:effectLst/>
                          <a:latin typeface="Arial" panose="020B0604020202020204" pitchFamily="34" charset="0"/>
                        </a:rPr>
                        <a:t>7</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PowerPC G4e</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188527291"/>
                  </a:ext>
                </a:extLst>
              </a:tr>
              <a:tr h="262183">
                <a:tc>
                  <a:txBody>
                    <a:bodyPr/>
                    <a:lstStyle/>
                    <a:p>
                      <a:r>
                        <a:rPr lang="en-US" sz="1300" b="0" i="0" dirty="0">
                          <a:solidFill>
                            <a:srgbClr val="000000"/>
                          </a:solidFill>
                          <a:effectLst/>
                          <a:latin typeface="Arial" panose="020B0604020202020204" pitchFamily="34" charset="0"/>
                        </a:rPr>
                        <a:t>8</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T2/T3, Cortex-A9</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200272210"/>
                  </a:ext>
                </a:extLst>
              </a:tr>
              <a:tr h="262183">
                <a:tc>
                  <a:txBody>
                    <a:bodyPr/>
                    <a:lstStyle/>
                    <a:p>
                      <a:r>
                        <a:rPr lang="en-US" sz="1300" b="0" i="0" dirty="0">
                          <a:solidFill>
                            <a:srgbClr val="000000"/>
                          </a:solidFill>
                          <a:effectLst/>
                          <a:latin typeface="Arial" panose="020B0604020202020204" pitchFamily="34" charset="0"/>
                        </a:rPr>
                        <a:t>10</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Athlon, Scorpion</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62308281"/>
                  </a:ext>
                </a:extLst>
              </a:tr>
              <a:tr h="262183">
                <a:tc>
                  <a:txBody>
                    <a:bodyPr/>
                    <a:lstStyle/>
                    <a:p>
                      <a:r>
                        <a:rPr lang="en-US" sz="1300" b="0" i="0" dirty="0">
                          <a:solidFill>
                            <a:srgbClr val="000000"/>
                          </a:solidFill>
                          <a:effectLst/>
                          <a:latin typeface="Arial" panose="020B0604020202020204" pitchFamily="34" charset="0"/>
                        </a:rPr>
                        <a:t>11</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Krait</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323685346"/>
                  </a:ext>
                </a:extLst>
              </a:tr>
              <a:tr h="262183">
                <a:tc>
                  <a:txBody>
                    <a:bodyPr/>
                    <a:lstStyle/>
                    <a:p>
                      <a:r>
                        <a:rPr lang="en-US" sz="1300" b="0" i="0" dirty="0">
                          <a:solidFill>
                            <a:srgbClr val="000000"/>
                          </a:solidFill>
                          <a:effectLst/>
                          <a:latin typeface="Arial" panose="020B0604020202020204" pitchFamily="34" charset="0"/>
                        </a:rPr>
                        <a:t>12</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Pro/II/III, Athlon 64/Phenom, Apple A6</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457637839"/>
                  </a:ext>
                </a:extLst>
              </a:tr>
              <a:tr h="262183">
                <a:tc>
                  <a:txBody>
                    <a:bodyPr/>
                    <a:lstStyle/>
                    <a:p>
                      <a:r>
                        <a:rPr lang="en-US" sz="1300" b="0" i="0" dirty="0">
                          <a:solidFill>
                            <a:srgbClr val="000000"/>
                          </a:solidFill>
                          <a:effectLst/>
                          <a:latin typeface="Arial" panose="020B0604020202020204" pitchFamily="34" charset="0"/>
                        </a:rPr>
                        <a:t>13</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Denver</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4123470044"/>
                  </a:ext>
                </a:extLst>
              </a:tr>
              <a:tr h="308982">
                <a:tc>
                  <a:txBody>
                    <a:bodyPr/>
                    <a:lstStyle/>
                    <a:p>
                      <a:r>
                        <a:rPr lang="en-US" sz="1300" b="0" i="0" dirty="0">
                          <a:solidFill>
                            <a:srgbClr val="000000"/>
                          </a:solidFill>
                          <a:effectLst/>
                          <a:latin typeface="Arial" panose="020B0604020202020204" pitchFamily="34" charset="0"/>
                        </a:rPr>
                        <a:t>14</a:t>
                      </a:r>
                    </a:p>
                  </a:txBody>
                  <a:tcPr marL="122383" marR="122383" marT="31969" marB="31969" anchor="ctr">
                    <a:lnL>
                      <a:noFill/>
                    </a:lnL>
                    <a:lnR>
                      <a:noFill/>
                    </a:lnR>
                    <a:lnT>
                      <a:noFill/>
                    </a:lnT>
                    <a:lnB>
                      <a:noFill/>
                    </a:lnB>
                    <a:solidFill>
                      <a:schemeClr val="bg1">
                        <a:lumMod val="95000"/>
                      </a:schemeClr>
                    </a:solidFill>
                  </a:tcPr>
                </a:tc>
                <a:tc>
                  <a:txBody>
                    <a:bodyPr/>
                    <a:lstStyle/>
                    <a:p>
                      <a:r>
                        <a:rPr lang="it-IT" sz="1300" b="0" i="0" dirty="0">
                          <a:solidFill>
                            <a:srgbClr val="000000"/>
                          </a:solidFill>
                          <a:effectLst/>
                          <a:latin typeface="Arial" panose="020B0604020202020204" pitchFamily="34" charset="0"/>
                        </a:rPr>
                        <a:t>UltraSPARC III/IV, Core 2, Apple A7/A8</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75553766"/>
                  </a:ext>
                </a:extLst>
              </a:tr>
              <a:tr h="267436">
                <a:tc>
                  <a:txBody>
                    <a:bodyPr/>
                    <a:lstStyle/>
                    <a:p>
                      <a:r>
                        <a:rPr lang="en-US" sz="1300" b="0" i="0" dirty="0">
                          <a:solidFill>
                            <a:srgbClr val="000000"/>
                          </a:solidFill>
                          <a:effectLst/>
                          <a:latin typeface="Arial" panose="020B0604020202020204" pitchFamily="34" charset="0"/>
                        </a:rPr>
                        <a:t>14/19</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Core i*2/i*3 Sandy/Ivy Bridge, Core  i*4/i*5 </a:t>
                      </a:r>
                      <a:r>
                        <a:rPr lang="en-US" sz="1300" b="0" i="0" dirty="0" err="1">
                          <a:solidFill>
                            <a:srgbClr val="000000"/>
                          </a:solidFill>
                          <a:effectLst/>
                          <a:latin typeface="Arial" panose="020B0604020202020204" pitchFamily="34" charset="0"/>
                        </a:rPr>
                        <a:t>Haswell</a:t>
                      </a:r>
                      <a:r>
                        <a:rPr lang="en-US" sz="1300" b="0" i="0" dirty="0">
                          <a:solidFill>
                            <a:srgbClr val="000000"/>
                          </a:solidFill>
                          <a:effectLst/>
                          <a:latin typeface="Arial" panose="020B0604020202020204" pitchFamily="34" charset="0"/>
                        </a:rPr>
                        <a:t>/</a:t>
                      </a:r>
                      <a:r>
                        <a:rPr lang="en-US" sz="1300" b="0" i="0" dirty="0" err="1">
                          <a:solidFill>
                            <a:srgbClr val="000000"/>
                          </a:solidFill>
                          <a:effectLst/>
                          <a:latin typeface="Arial" panose="020B0604020202020204" pitchFamily="34" charset="0"/>
                        </a:rPr>
                        <a:t>Broadwell</a:t>
                      </a:r>
                      <a:endParaRPr lang="en-US" sz="1300" b="0" i="0" dirty="0">
                        <a:solidFill>
                          <a:srgbClr val="000000"/>
                        </a:solidFill>
                        <a:effectLst/>
                        <a:latin typeface="Arial" panose="020B0604020202020204" pitchFamily="34" charset="0"/>
                      </a:endParaRP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10150647"/>
                  </a:ext>
                </a:extLst>
              </a:tr>
              <a:tr h="262183">
                <a:tc>
                  <a:txBody>
                    <a:bodyPr/>
                    <a:lstStyle/>
                    <a:p>
                      <a:r>
                        <a:rPr lang="en-US" sz="1300" b="0" i="0" dirty="0">
                          <a:solidFill>
                            <a:srgbClr val="000000"/>
                          </a:solidFill>
                          <a:effectLst/>
                          <a:latin typeface="Arial" panose="020B0604020202020204" pitchFamily="34" charset="0"/>
                        </a:rPr>
                        <a:t>15</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Cortex-A15/A57</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876455259"/>
                  </a:ext>
                </a:extLst>
              </a:tr>
              <a:tr h="262183">
                <a:tc>
                  <a:txBody>
                    <a:bodyPr/>
                    <a:lstStyle/>
                    <a:p>
                      <a:r>
                        <a:rPr lang="en-US" sz="1300" b="0" i="0" dirty="0">
                          <a:solidFill>
                            <a:srgbClr val="000000"/>
                          </a:solidFill>
                          <a:effectLst/>
                          <a:latin typeface="Arial" panose="020B0604020202020204" pitchFamily="34" charset="0"/>
                        </a:rPr>
                        <a:t>16</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PowerPC G5, Core i*1 Nehalem</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70817475"/>
                  </a:ext>
                </a:extLst>
              </a:tr>
              <a:tr h="262183">
                <a:tc>
                  <a:txBody>
                    <a:bodyPr/>
                    <a:lstStyle/>
                    <a:p>
                      <a:r>
                        <a:rPr lang="en-US" sz="1300" b="0" i="0" dirty="0">
                          <a:solidFill>
                            <a:srgbClr val="000000"/>
                          </a:solidFill>
                          <a:effectLst/>
                          <a:latin typeface="Arial" panose="020B0604020202020204" pitchFamily="34" charset="0"/>
                        </a:rPr>
                        <a:t>18</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Bulldozer/</a:t>
                      </a:r>
                      <a:r>
                        <a:rPr lang="en-US" sz="1300" b="0" i="0" dirty="0" err="1">
                          <a:solidFill>
                            <a:srgbClr val="000000"/>
                          </a:solidFill>
                          <a:effectLst/>
                          <a:latin typeface="Arial" panose="020B0604020202020204" pitchFamily="34" charset="0"/>
                        </a:rPr>
                        <a:t>Piledriver</a:t>
                      </a:r>
                      <a:r>
                        <a:rPr lang="en-US" sz="1300" b="0" i="0" dirty="0">
                          <a:solidFill>
                            <a:srgbClr val="000000"/>
                          </a:solidFill>
                          <a:effectLst/>
                          <a:latin typeface="Arial" panose="020B0604020202020204" pitchFamily="34" charset="0"/>
                        </a:rPr>
                        <a:t>, Steamroller</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2413623887"/>
                  </a:ext>
                </a:extLst>
              </a:tr>
              <a:tr h="262183">
                <a:tc>
                  <a:txBody>
                    <a:bodyPr/>
                    <a:lstStyle/>
                    <a:p>
                      <a:r>
                        <a:rPr lang="en-US" sz="1300" b="0" i="0" dirty="0">
                          <a:solidFill>
                            <a:srgbClr val="000000"/>
                          </a:solidFill>
                          <a:effectLst/>
                          <a:latin typeface="Arial" panose="020B0604020202020204" pitchFamily="34" charset="0"/>
                        </a:rPr>
                        <a:t>20</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Pentium 4</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44556097"/>
                  </a:ext>
                </a:extLst>
              </a:tr>
              <a:tr h="262183">
                <a:tc>
                  <a:txBody>
                    <a:bodyPr/>
                    <a:lstStyle/>
                    <a:p>
                      <a:r>
                        <a:rPr lang="en-US" sz="1300" b="0" i="0" dirty="0">
                          <a:solidFill>
                            <a:srgbClr val="000000"/>
                          </a:solidFill>
                          <a:effectLst/>
                          <a:latin typeface="Arial" panose="020B0604020202020204" pitchFamily="34" charset="0"/>
                        </a:rPr>
                        <a:t>31</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4E Prescott</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63267440"/>
                  </a:ext>
                </a:extLst>
              </a:tr>
            </a:tbl>
          </a:graphicData>
        </a:graphic>
      </p:graphicFrame>
      <p:sp>
        <p:nvSpPr>
          <p:cNvPr id="4" name="Slide Number Placeholder 3"/>
          <p:cNvSpPr>
            <a:spLocks noGrp="1"/>
          </p:cNvSpPr>
          <p:nvPr>
            <p:ph type="sldNum" sz="quarter" idx="12"/>
          </p:nvPr>
        </p:nvSpPr>
        <p:spPr/>
        <p:txBody>
          <a:bodyPr/>
          <a:lstStyle/>
          <a:p>
            <a:fld id="{04A7C484-7E24-447E-8CB0-5149A4D34DEF}" type="slidenum">
              <a:rPr lang="en-US" altLang="en-US" smtClean="0"/>
              <a:pPr/>
              <a:t>36</a:t>
            </a:fld>
            <a:endParaRPr lang="en-US" altLang="en-US"/>
          </a:p>
        </p:txBody>
      </p:sp>
      <p:sp>
        <p:nvSpPr>
          <p:cNvPr id="6" name="Rectangle 5"/>
          <p:cNvSpPr/>
          <p:nvPr/>
        </p:nvSpPr>
        <p:spPr>
          <a:xfrm>
            <a:off x="224790" y="6522143"/>
            <a:ext cx="2992120" cy="215444"/>
          </a:xfrm>
          <a:prstGeom prst="rect">
            <a:avLst/>
          </a:prstGeom>
        </p:spPr>
        <p:txBody>
          <a:bodyPr wrap="square">
            <a:spAutoFit/>
          </a:bodyPr>
          <a:lstStyle/>
          <a:p>
            <a:r>
              <a:rPr lang="en-US" sz="800" dirty="0">
                <a:latin typeface="+mj-lt"/>
              </a:rPr>
              <a:t>[http://www.lighterra.com/papers/</a:t>
            </a:r>
            <a:r>
              <a:rPr lang="en-US" sz="800" dirty="0" err="1">
                <a:latin typeface="+mj-lt"/>
              </a:rPr>
              <a:t>modernmicroprocessors</a:t>
            </a:r>
            <a:r>
              <a:rPr lang="en-US" sz="800" dirty="0">
                <a:latin typeface="+mj-lt"/>
              </a:rPr>
              <a:t>/]→</a:t>
            </a:r>
          </a:p>
        </p:txBody>
      </p:sp>
    </p:spTree>
    <p:extLst>
      <p:ext uri="{BB962C8B-B14F-4D97-AF65-F5344CB8AC3E}">
        <p14:creationId xmlns:p14="http://schemas.microsoft.com/office/powerpoint/2010/main" val="3071447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ugly head of speculative execution</a:t>
            </a:r>
          </a:p>
        </p:txBody>
      </p:sp>
      <p:sp>
        <p:nvSpPr>
          <p:cNvPr id="3" name="Content Placeholder 2"/>
          <p:cNvSpPr>
            <a:spLocks noGrp="1"/>
          </p:cNvSpPr>
          <p:nvPr>
            <p:ph idx="1"/>
          </p:nvPr>
        </p:nvSpPr>
        <p:spPr/>
        <p:txBody>
          <a:bodyPr/>
          <a:lstStyle/>
          <a:p>
            <a:endParaRPr lang="en-US" dirty="0"/>
          </a:p>
          <a:p>
            <a:endParaRPr lang="en-US" dirty="0"/>
          </a:p>
          <a:p>
            <a:r>
              <a:rPr lang="en-US" dirty="0"/>
              <a:t>Speculative execution difficult to implement safely </a:t>
            </a:r>
          </a:p>
          <a:p>
            <a:endParaRPr lang="en-US" dirty="0"/>
          </a:p>
          <a:p>
            <a:r>
              <a:rPr lang="en-US" dirty="0"/>
              <a:t>Has become infamous for recently-revealed vulnerabilities </a:t>
            </a:r>
          </a:p>
          <a:p>
            <a:pPr lvl="1"/>
            <a:r>
              <a:rPr lang="en-US" dirty="0"/>
              <a:t>Foreshadow (Intel, 2018)</a:t>
            </a:r>
          </a:p>
          <a:p>
            <a:pPr lvl="1"/>
            <a:r>
              <a:rPr lang="en-US" dirty="0"/>
              <a:t>Meltdown (Intel, Apple)</a:t>
            </a:r>
          </a:p>
          <a:p>
            <a:pPr lvl="1"/>
            <a:r>
              <a:rPr lang="en-US" dirty="0" err="1"/>
              <a:t>Spectre</a:t>
            </a:r>
            <a:r>
              <a:rPr lang="en-US" dirty="0"/>
              <a:t> (Intel, Apple, ARM, AMD)</a:t>
            </a:r>
          </a:p>
          <a:p>
            <a:pPr lvl="2"/>
            <a:r>
              <a:rPr lang="en-US" dirty="0"/>
              <a:t>Everything before 2019 that uses branch prediction</a:t>
            </a:r>
          </a:p>
          <a:p>
            <a:pPr lvl="2"/>
            <a:r>
              <a:rPr lang="en-US" dirty="0"/>
              <a:t>Arbitrary locations in the allocated memory of a program can be read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934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baseline="-25000" dirty="0"/>
              <a:t>[The last wall] </a:t>
            </a:r>
            <a:r>
              <a:rPr lang="en-US" dirty="0"/>
              <a:t>The Power Wall</a:t>
            </a:r>
          </a:p>
        </p:txBody>
      </p:sp>
      <mc:AlternateContent xmlns:mc="http://schemas.openxmlformats.org/markup-compatibility/2006" xmlns:a14="http://schemas.microsoft.com/office/drawing/2010/main">
        <mc:Choice Requires="a14">
          <p:sp>
            <p:nvSpPr>
              <p:cNvPr id="402435" name="Rectangle 3"/>
              <p:cNvSpPr>
                <a:spLocks noGrp="1" noChangeArrowheads="1"/>
              </p:cNvSpPr>
              <p:nvPr>
                <p:ph idx="1"/>
              </p:nvPr>
            </p:nvSpPr>
            <p:spPr/>
            <p:txBody>
              <a:bodyPr/>
              <a:lstStyle/>
              <a:p>
                <a:pPr>
                  <a:lnSpc>
                    <a:spcPct val="90000"/>
                  </a:lnSpc>
                </a:pPr>
                <a:endParaRPr lang="en-US" sz="2100" dirty="0"/>
              </a:p>
              <a:p>
                <a:pPr>
                  <a:lnSpc>
                    <a:spcPct val="90000"/>
                  </a:lnSpc>
                </a:pPr>
                <a:r>
                  <a:rPr lang="en-US" sz="2100" dirty="0"/>
                  <a:t>Power dissipation related to the clock frequency and feature length</a:t>
                </a:r>
              </a:p>
              <a:p>
                <a:pPr lvl="1"/>
                <a:r>
                  <a:rPr lang="en-US" sz="1700" dirty="0"/>
                  <a:t>Consequence (the wall): </a:t>
                </a:r>
                <a:r>
                  <a:rPr lang="en-US" sz="1800" dirty="0"/>
                  <a:t>clock rates are limited to some threshold value</a:t>
                </a:r>
                <a:endParaRPr lang="en-US" sz="1700" dirty="0"/>
              </a:p>
              <a:p>
                <a:pPr>
                  <a:lnSpc>
                    <a:spcPct val="90000"/>
                  </a:lnSpc>
                </a:pPr>
                <a:endParaRPr lang="en-US" sz="2100" dirty="0"/>
              </a:p>
              <a:p>
                <a:pPr>
                  <a:lnSpc>
                    <a:spcPct val="90000"/>
                  </a:lnSpc>
                </a:pPr>
                <a:endParaRPr lang="en-US" sz="2100" dirty="0"/>
              </a:p>
              <a:p>
                <a:pPr>
                  <a:lnSpc>
                    <a:spcPct val="90000"/>
                  </a:lnSpc>
                </a:pPr>
                <a:r>
                  <a:rPr lang="en-US" sz="2100" dirty="0"/>
                  <a:t>Significant increase in clock speed without heroic/expensive cooling not possible. Chips would simply melt</a:t>
                </a:r>
              </a:p>
              <a:p>
                <a:pPr>
                  <a:lnSpc>
                    <a:spcPct val="90000"/>
                  </a:lnSpc>
                </a:pPr>
                <a:endParaRPr lang="en-US" sz="2100" dirty="0"/>
              </a:p>
              <a:p>
                <a:pPr>
                  <a:lnSpc>
                    <a:spcPct val="90000"/>
                  </a:lnSpc>
                </a:pPr>
                <a:endParaRPr lang="en-US" sz="2100" dirty="0"/>
              </a:p>
              <a:p>
                <a:pPr>
                  <a:lnSpc>
                    <a:spcPct val="90000"/>
                  </a:lnSpc>
                </a:pPr>
                <a:r>
                  <a:rPr lang="en-US" sz="2100" dirty="0"/>
                  <a:t>Between 1990 and 2010, clock speed increased by a factor of 4,000</a:t>
                </a:r>
              </a:p>
              <a:p>
                <a:pPr lvl="1">
                  <a:lnSpc>
                    <a:spcPct val="90000"/>
                  </a:lnSpc>
                </a:pPr>
                <a:r>
                  <a:rPr lang="en-US" sz="1800" dirty="0"/>
                  <a:t>The ability of manufacturers to dissipate heat is limited though…</a:t>
                </a:r>
              </a:p>
              <a:p>
                <a:pPr lvl="1">
                  <a:lnSpc>
                    <a:spcPct val="90000"/>
                  </a:lnSpc>
                </a:pPr>
                <a:r>
                  <a:rPr lang="en-US" sz="1800" dirty="0"/>
                  <a:t>Looking back at the last ten years </a:t>
                </a:r>
                <a14:m>
                  <m:oMath xmlns:m="http://schemas.openxmlformats.org/officeDocument/2006/math">
                    <m:r>
                      <a:rPr lang="en-US" sz="1800" b="0" i="1" smtClean="0">
                        <a:latin typeface="Cambria Math" panose="02040503050406030204" pitchFamily="18" charset="0"/>
                      </a:rPr>
                      <m:t>→</m:t>
                    </m:r>
                  </m:oMath>
                </a14:m>
                <a:r>
                  <a:rPr lang="en-US" sz="1800" dirty="0"/>
                  <a:t> the clock rates pretty much flat</a:t>
                </a:r>
              </a:p>
              <a:p>
                <a:pPr lvl="1">
                  <a:lnSpc>
                    <a:spcPct val="90000"/>
                  </a:lnSpc>
                </a:pPr>
                <a:endParaRPr lang="en-US" sz="1600" dirty="0"/>
              </a:p>
            </p:txBody>
          </p:sp>
        </mc:Choice>
        <mc:Fallback xmlns="">
          <p:sp>
            <p:nvSpPr>
              <p:cNvPr id="402435" name="Rectangle 3"/>
              <p:cNvSpPr>
                <a:spLocks noGrp="1" noRot="1" noChangeAspect="1" noMove="1" noResize="1" noEditPoints="1" noAdjustHandles="1" noChangeArrowheads="1" noChangeShapeType="1" noTextEdit="1"/>
              </p:cNvSpPr>
              <p:nvPr>
                <p:ph idx="1"/>
              </p:nvPr>
            </p:nvSpPr>
            <p:spPr>
              <a:blipFill>
                <a:blip r:embed="rId3"/>
                <a:stretch>
                  <a:fillRect l="-510" r="-5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B5D93A1-5142-4F8E-BB6B-169FF0BC70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45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get started…</a:t>
            </a:r>
          </a:p>
        </p:txBody>
      </p:sp>
      <p:sp>
        <p:nvSpPr>
          <p:cNvPr id="3" name="Content Placeholder 2"/>
          <p:cNvSpPr>
            <a:spLocks noGrp="1"/>
          </p:cNvSpPr>
          <p:nvPr>
            <p:ph idx="1"/>
          </p:nvPr>
        </p:nvSpPr>
        <p:spPr/>
        <p:txBody>
          <a:bodyPr>
            <a:normAutofit fontScale="92500" lnSpcReduction="10000"/>
          </a:bodyPr>
          <a:lstStyle/>
          <a:p>
            <a:r>
              <a:rPr lang="en-US" dirty="0"/>
              <a:t>Last time</a:t>
            </a:r>
          </a:p>
          <a:p>
            <a:pPr lvl="1"/>
            <a:r>
              <a:rPr lang="en-US" dirty="0"/>
              <a:t>Caches, wrap up</a:t>
            </a:r>
          </a:p>
          <a:p>
            <a:pPr lvl="2"/>
            <a:r>
              <a:rPr lang="en-US" dirty="0"/>
              <a:t>The Memory Mountain experiment, and idea of effective bandwidth</a:t>
            </a:r>
          </a:p>
          <a:p>
            <a:pPr lvl="1"/>
            <a:r>
              <a:rPr lang="en-US" dirty="0"/>
              <a:t>Virtual memory: page translation table, TLB, page faults, etc.</a:t>
            </a:r>
          </a:p>
          <a:p>
            <a:endParaRPr lang="en-US" dirty="0"/>
          </a:p>
          <a:p>
            <a:r>
              <a:rPr lang="en-US" dirty="0"/>
              <a:t>Today</a:t>
            </a:r>
          </a:p>
          <a:p>
            <a:pPr lvl="1"/>
            <a:r>
              <a:rPr lang="en-US" dirty="0"/>
              <a:t>Wrap up Virtual memory discussion</a:t>
            </a:r>
          </a:p>
          <a:p>
            <a:pPr lvl="1"/>
            <a:r>
              <a:rPr lang="en-US" dirty="0"/>
              <a:t>Discuss why folks started to look into parallel computing</a:t>
            </a:r>
          </a:p>
          <a:p>
            <a:pPr lvl="1"/>
            <a:r>
              <a:rPr lang="en-US" dirty="0"/>
              <a:t>Flynn’s Taxonomy</a:t>
            </a:r>
          </a:p>
          <a:p>
            <a:pPr lvl="1"/>
            <a:r>
              <a:rPr lang="en-US" dirty="0"/>
              <a:t>Amdahl's Law</a:t>
            </a:r>
          </a:p>
          <a:p>
            <a:pPr lvl="1"/>
            <a:endParaRPr lang="en-US" dirty="0"/>
          </a:p>
          <a:p>
            <a:r>
              <a:rPr lang="en-US" dirty="0"/>
              <a:t>Other tidbits:</a:t>
            </a:r>
          </a:p>
          <a:p>
            <a:pPr lvl="1"/>
            <a:r>
              <a:rPr lang="en-US" dirty="0"/>
              <a:t>Assignment due on Th, 02/11, at 9 pm</a:t>
            </a:r>
          </a:p>
          <a:p>
            <a:pPr lvl="1"/>
            <a:r>
              <a:rPr lang="en-US" dirty="0"/>
              <a:t>Do not run your code on the Euler </a:t>
            </a:r>
            <a:r>
              <a:rPr lang="en-US" dirty="0" err="1"/>
              <a:t>headnode</a:t>
            </a:r>
            <a:r>
              <a:rPr lang="en-US" dirty="0"/>
              <a:t> (use Slurm)</a:t>
            </a:r>
          </a:p>
          <a:p>
            <a:pPr lvl="1"/>
            <a:r>
              <a:rPr lang="en-US" dirty="0"/>
              <a:t>Please read the ME459 “elements of C” material if </a:t>
            </a:r>
            <a:r>
              <a:rPr lang="en-US" dirty="0">
                <a:latin typeface="Consolas" panose="020B0609020204030204" pitchFamily="49" charset="0"/>
              </a:rPr>
              <a:t>malloc</a:t>
            </a:r>
            <a:r>
              <a:rPr lang="en-US" dirty="0"/>
              <a:t>/</a:t>
            </a:r>
            <a:r>
              <a:rPr lang="en-US" sz="2100" dirty="0">
                <a:latin typeface="Consolas" panose="020B0609020204030204" pitchFamily="49" charset="0"/>
              </a:rPr>
              <a:t>new</a:t>
            </a:r>
            <a:r>
              <a:rPr lang="en-US" dirty="0"/>
              <a:t> &amp; pointers are not your friends</a:t>
            </a:r>
          </a:p>
          <a:p>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4</a:t>
            </a:fld>
            <a:endParaRPr lang="en-US"/>
          </a:p>
        </p:txBody>
      </p:sp>
    </p:spTree>
    <p:extLst>
      <p:ext uri="{BB962C8B-B14F-4D97-AF65-F5344CB8AC3E}">
        <p14:creationId xmlns:p14="http://schemas.microsoft.com/office/powerpoint/2010/main" val="2475800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normAutofit/>
          </a:bodyPr>
          <a:lstStyle/>
          <a:p>
            <a:r>
              <a:rPr lang="en-US" dirty="0"/>
              <a:t>The Power Wall</a:t>
            </a:r>
          </a:p>
        </p:txBody>
      </p:sp>
      <p:sp>
        <p:nvSpPr>
          <p:cNvPr id="400387" name="Rectangle 3"/>
          <p:cNvSpPr>
            <a:spLocks noGrp="1" noChangeArrowheads="1"/>
          </p:cNvSpPr>
          <p:nvPr>
            <p:ph idx="1"/>
          </p:nvPr>
        </p:nvSpPr>
        <p:spPr/>
        <p:txBody>
          <a:bodyPr/>
          <a:lstStyle/>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r>
              <a:rPr lang="en-US" sz="1800" dirty="0">
                <a:solidFill>
                  <a:srgbClr val="0070C0"/>
                </a:solidFill>
              </a:rPr>
              <a:t>Power, and not manufacturing, limits traditional general purpose microarchitecture improvements</a:t>
            </a:r>
            <a:endParaRPr lang="en-US" sz="1800" dirty="0"/>
          </a:p>
          <a:p>
            <a:pPr lvl="1"/>
            <a:r>
              <a:rPr lang="en-US" sz="1400" dirty="0"/>
              <a:t>Point made already in 1999 by F. Pollack, Intel Fellow, see </a:t>
            </a:r>
            <a:r>
              <a:rPr lang="en-US" sz="1400" dirty="0">
                <a:hlinkClick r:id="rId3"/>
              </a:rPr>
              <a:t>here</a:t>
            </a:r>
            <a:r>
              <a:rPr lang="en-US" sz="1400" dirty="0"/>
              <a:t> .</a:t>
            </a:r>
          </a:p>
          <a:p>
            <a:pPr lvl="1"/>
            <a:r>
              <a:rPr lang="en-US" sz="1400" dirty="0"/>
              <a:t>Kind of true, but sadly Intel not pushing the manufacturing frontier anymore. Taiwan &amp; S. Korea do.</a:t>
            </a:r>
          </a:p>
          <a:p>
            <a:endParaRPr lang="en-US" sz="1800" dirty="0"/>
          </a:p>
          <a:p>
            <a:endParaRPr lang="en-US" sz="1800" dirty="0"/>
          </a:p>
          <a:p>
            <a:r>
              <a:rPr lang="en-US" sz="1800" dirty="0"/>
              <a:t>Leakage power dissipation gets worse as gates get smaller, because gate dielectric thicknesses decrease proportionately</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40</a:t>
            </a:fld>
            <a:endParaRPr lang="en-US" altLang="en-US"/>
          </a:p>
        </p:txBody>
      </p:sp>
    </p:spTree>
    <p:extLst>
      <p:ext uri="{BB962C8B-B14F-4D97-AF65-F5344CB8AC3E}">
        <p14:creationId xmlns:p14="http://schemas.microsoft.com/office/powerpoint/2010/main" val="48550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Dennard’s Scaling: Making Moore’s Law Useful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endParaRPr lang="en-US" sz="2000" dirty="0"/>
              </a:p>
              <a:p>
                <a:r>
                  <a:rPr lang="en-US" sz="2000" dirty="0"/>
                  <a:t>Dennard scaling: dictates how the voltage/current, frequency should change in response to smaller feature size</a:t>
                </a:r>
              </a:p>
              <a:p>
                <a:endParaRPr lang="en-US" sz="2000" dirty="0"/>
              </a:p>
              <a:p>
                <a:r>
                  <a:rPr lang="en-US" sz="2000" dirty="0"/>
                  <a:t>Voltage getting lower and lower; static power losses more prevalent</a:t>
                </a:r>
              </a:p>
              <a:p>
                <a:endParaRPr lang="en-US" sz="2000" dirty="0"/>
              </a:p>
              <a:p>
                <a:r>
                  <a:rPr lang="en-US" sz="2000" dirty="0"/>
                  <a:t>The bad news: direct tunneling gate leakage current (thin dielectric)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transistors too close</a:t>
                </a:r>
              </a:p>
              <a:p>
                <a:endParaRPr lang="en-US" sz="2000" dirty="0"/>
              </a:p>
              <a:p>
                <a:r>
                  <a:rPr lang="en-US" sz="2000" dirty="0"/>
                  <a:t>Amount of power dissipated grows to high levels</a:t>
                </a:r>
              </a:p>
              <a:p>
                <a:pPr lvl="1"/>
                <a:r>
                  <a:rPr lang="en-US" sz="1800" dirty="0"/>
                  <a:t>Thermal runaway </a:t>
                </a:r>
              </a:p>
              <a:p>
                <a:pPr lvl="1"/>
                <a:r>
                  <a:rPr lang="en-US" sz="1800" dirty="0"/>
                  <a:t>Moving towards threshold at which computing not reliable </a:t>
                </a:r>
              </a:p>
              <a:p>
                <a:pPr lvl="2"/>
                <a:r>
                  <a:rPr lang="en-US" sz="1500" dirty="0"/>
                  <a:t>What’s noise and what’s information?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189779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The “dark silicon”</a:t>
            </a:r>
          </a:p>
        </p:txBody>
      </p:sp>
      <p:sp>
        <p:nvSpPr>
          <p:cNvPr id="7" name="Content Placeholder 6"/>
          <p:cNvSpPr>
            <a:spLocks noGrp="1"/>
          </p:cNvSpPr>
          <p:nvPr>
            <p:ph idx="1"/>
          </p:nvPr>
        </p:nvSpPr>
        <p:spPr/>
        <p:txBody>
          <a:bodyPr>
            <a:noAutofit/>
          </a:bodyPr>
          <a:lstStyle/>
          <a:p>
            <a:endParaRPr lang="en-US" dirty="0"/>
          </a:p>
          <a:p>
            <a:endParaRPr lang="en-US" dirty="0"/>
          </a:p>
          <a:p>
            <a:r>
              <a:rPr lang="en-US" dirty="0"/>
              <a:t>Dark Silicon: transistors that manufacturers cannot afford to turn on</a:t>
            </a:r>
          </a:p>
          <a:p>
            <a:endParaRPr lang="en-US" dirty="0"/>
          </a:p>
          <a:p>
            <a:endParaRPr lang="en-US" dirty="0"/>
          </a:p>
          <a:p>
            <a:r>
              <a:rPr lang="en-US" dirty="0"/>
              <a:t>Too many transistors on a chip – cannot afford to power them lest the chip melts</a:t>
            </a:r>
          </a:p>
          <a:p>
            <a:endParaRPr lang="en-US" dirty="0"/>
          </a:p>
          <a:p>
            <a:endParaRPr lang="en-US" dirty="0"/>
          </a:p>
          <a:p>
            <a:pPr marL="0" indent="0">
              <a:buNone/>
            </a:pPr>
            <a:endParaRPr lang="en-US" dirty="0"/>
          </a:p>
          <a:p>
            <a:pPr marL="0" indent="0">
              <a:buNone/>
            </a:pPr>
            <a:r>
              <a:rPr lang="en-US" sz="1100" dirty="0" err="1"/>
              <a:t>Esmaeilzadeh</a:t>
            </a:r>
            <a:r>
              <a:rPr lang="en-US" sz="1100" dirty="0"/>
              <a:t>, H.; </a:t>
            </a:r>
            <a:r>
              <a:rPr lang="en-US" sz="1100" dirty="0" err="1"/>
              <a:t>Blem</a:t>
            </a:r>
            <a:r>
              <a:rPr lang="en-US" sz="1100" dirty="0"/>
              <a:t>, E.; </a:t>
            </a:r>
            <a:r>
              <a:rPr lang="en-US" sz="1100" dirty="0" err="1"/>
              <a:t>St.Amant</a:t>
            </a:r>
            <a:r>
              <a:rPr lang="en-US" sz="1100" dirty="0"/>
              <a:t>, R.; Sankaralingam, K.; Burger, D., "Dark silicon and the end of multicore scaling," in Comp. Architecture (ISCA), 2011 38th Annual International </a:t>
            </a:r>
            <a:r>
              <a:rPr lang="en-US" sz="1100" dirty="0" err="1"/>
              <a:t>Symp</a:t>
            </a:r>
            <a:r>
              <a:rPr lang="en-US" sz="1100" dirty="0"/>
              <a:t>., pp.365-376, 2011</a:t>
            </a:r>
          </a:p>
        </p:txBody>
      </p:sp>
      <p:sp>
        <p:nvSpPr>
          <p:cNvPr id="5" name="Slide Number Placeholder 4"/>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340243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slide detour: </a:t>
            </a:r>
            <a:br>
              <a:rPr lang="en-US" dirty="0"/>
            </a:br>
            <a:r>
              <a:rPr lang="en-US" dirty="0"/>
              <a:t>“spending energy” rates &amp; how much you should eat per day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sz="2000" dirty="0"/>
                  <a:t>NVIDIA Tesla K80</a:t>
                </a:r>
              </a:p>
              <a:p>
                <a:pPr lvl="1"/>
                <a:r>
                  <a:rPr lang="en-US" sz="1800" dirty="0"/>
                  <a:t>TDP: 300 Watts</a:t>
                </a:r>
              </a:p>
              <a:p>
                <a:pPr lvl="1"/>
                <a:endParaRPr lang="en-US" sz="1800" dirty="0"/>
              </a:p>
              <a:p>
                <a:endParaRPr lang="en-US" sz="2000" dirty="0"/>
              </a:p>
              <a:p>
                <a:endParaRPr lang="en-US" sz="2000" dirty="0"/>
              </a:p>
              <a:p>
                <a:r>
                  <a:rPr lang="en-US" sz="2000" dirty="0"/>
                  <a:t>Intel® Xeon® Processor E7-8890 v3</a:t>
                </a:r>
              </a:p>
              <a:p>
                <a:pPr lvl="1"/>
                <a:r>
                  <a:rPr lang="en-US" sz="1800" dirty="0"/>
                  <a:t>TDP: 165 Watts</a:t>
                </a:r>
              </a:p>
              <a:p>
                <a:endParaRPr lang="en-US" sz="2000" dirty="0"/>
              </a:p>
              <a:p>
                <a:endParaRPr lang="en-US" sz="2000" dirty="0"/>
              </a:p>
              <a:p>
                <a:r>
                  <a:rPr lang="en-US" sz="2000" dirty="0"/>
                  <a:t>Human Brain</a:t>
                </a:r>
              </a:p>
              <a:p>
                <a:pPr lvl="1"/>
                <a:r>
                  <a:rPr lang="en-US" sz="1800" dirty="0"/>
                  <a:t>20 Watts</a:t>
                </a:r>
              </a:p>
              <a:p>
                <a:pPr lvl="1"/>
                <a:r>
                  <a:rPr lang="en-US" sz="1800" dirty="0"/>
                  <a:t>Represents 2% of our mass</a:t>
                </a:r>
              </a:p>
              <a:p>
                <a:pPr lvl="1"/>
                <a:r>
                  <a:rPr lang="en-US" sz="1800" dirty="0"/>
                  <a:t>Burns 20% of all energy in the body at rest</a:t>
                </a:r>
              </a:p>
              <a:p>
                <a:pPr lvl="1"/>
                <a:r>
                  <a:rPr lang="en-US" sz="1800" dirty="0"/>
                  <a:t>Our entire body, ball-park: 100-120 Watts</a:t>
                </a:r>
              </a:p>
              <a:p>
                <a:pPr lvl="2"/>
                <a:r>
                  <a:rPr lang="en-US" sz="1600" dirty="0"/>
                  <a:t>How much should you eat per day?</a:t>
                </a:r>
              </a:p>
              <a:p>
                <a:pPr lvl="3"/>
                <a:r>
                  <a:rPr lang="en-US" sz="1400" dirty="0"/>
                  <a:t>110 W * 3600 seconds * 24 / (4.184 J per calorie) </a:t>
                </a:r>
                <a14:m>
                  <m:oMath xmlns:m="http://schemas.openxmlformats.org/officeDocument/2006/math">
                    <m:r>
                      <a:rPr lang="en-US" sz="1400" b="0" i="1" smtClean="0">
                        <a:latin typeface="Cambria Math" panose="02040503050406030204" pitchFamily="18" charset="0"/>
                      </a:rPr>
                      <m:t>≈</m:t>
                    </m:r>
                  </m:oMath>
                </a14:m>
                <a:r>
                  <a:rPr lang="en-US" sz="1400" dirty="0"/>
                  <a:t> 2271.5 Calories/day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57" t="-1605"/>
                </a:stretch>
              </a:blipFill>
            </p:spPr>
            <p:txBody>
              <a:bodyPr/>
              <a:lstStyle/>
              <a:p>
                <a:r>
                  <a:rPr lang="en-US">
                    <a:noFill/>
                  </a:rPr>
                  <a:t> </a:t>
                </a:r>
              </a:p>
            </p:txBody>
          </p:sp>
        </mc:Fallback>
      </mc:AlternateContent>
      <p:pic>
        <p:nvPicPr>
          <p:cNvPr id="4403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9853" y="4368346"/>
            <a:ext cx="2860901" cy="2168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5"/>
          <a:stretch>
            <a:fillRect/>
          </a:stretch>
        </p:blipFill>
        <p:spPr>
          <a:xfrm>
            <a:off x="3226889" y="1337719"/>
            <a:ext cx="1657350" cy="994410"/>
          </a:xfrm>
          <a:prstGeom prst="rect">
            <a:avLst/>
          </a:prstGeom>
        </p:spPr>
      </p:pic>
      <p:pic>
        <p:nvPicPr>
          <p:cNvPr id="5" name="Picture 4"/>
          <p:cNvPicPr>
            <a:picLocks noChangeAspect="1"/>
          </p:cNvPicPr>
          <p:nvPr/>
        </p:nvPicPr>
        <p:blipFill>
          <a:blip r:embed="rId6"/>
          <a:stretch>
            <a:fillRect/>
          </a:stretch>
        </p:blipFill>
        <p:spPr>
          <a:xfrm>
            <a:off x="5211446" y="3097177"/>
            <a:ext cx="1209675" cy="942975"/>
          </a:xfrm>
          <a:prstGeom prst="rect">
            <a:avLst/>
          </a:prstGeom>
        </p:spPr>
      </p:pic>
      <p:sp>
        <p:nvSpPr>
          <p:cNvPr id="6" name="Slide Number Placeholder 5">
            <a:extLst>
              <a:ext uri="{FF2B5EF4-FFF2-40B4-BE49-F238E27FC236}">
                <a16:creationId xmlns:a16="http://schemas.microsoft.com/office/drawing/2014/main" id="{FA9474D7-5708-4180-9544-2A2434914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34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0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2922"/>
          </a:xfrm>
          <a:solidFill>
            <a:schemeClr val="accent1">
              <a:lumMod val="50000"/>
            </a:schemeClr>
          </a:solidFill>
        </p:spPr>
        <p:txBody>
          <a:bodyPr vert="horz" lIns="91440" tIns="45720" rIns="91440" bIns="45720" rtlCol="0" anchor="ctr">
            <a:normAutofit/>
          </a:bodyPr>
          <a:lstStyle/>
          <a:p>
            <a:r>
              <a:rPr lang="en-US" dirty="0"/>
              <a:t>Shift in Perception</a:t>
            </a:r>
          </a:p>
        </p:txBody>
      </p:sp>
      <p:sp>
        <p:nvSpPr>
          <p:cNvPr id="3" name="Content Placeholder 2"/>
          <p:cNvSpPr>
            <a:spLocks noGrp="1"/>
          </p:cNvSpPr>
          <p:nvPr>
            <p:ph sz="half" idx="1"/>
          </p:nvPr>
        </p:nvSpPr>
        <p:spPr>
          <a:xfrm>
            <a:off x="1752601" y="2405064"/>
            <a:ext cx="3915355" cy="1100137"/>
          </a:xfrm>
          <a:solidFill>
            <a:schemeClr val="bg1">
              <a:lumMod val="95000"/>
            </a:schemeClr>
          </a:solidFill>
        </p:spPr>
        <p:txBody>
          <a:bodyPr anchor="ctr"/>
          <a:lstStyle/>
          <a:p>
            <a:pPr marL="0" indent="0">
              <a:buNone/>
            </a:pPr>
            <a:r>
              <a:rPr lang="en-US" sz="2000" dirty="0">
                <a:latin typeface="+mj-lt"/>
                <a:cs typeface="Times New Roman" pitchFamily="18" charset="0"/>
              </a:rPr>
              <a:t>Increasing clock frequency is primary method of performance improvement</a:t>
            </a:r>
            <a:r>
              <a:rPr lang="en-US" sz="2000" dirty="0">
                <a:latin typeface="+mj-lt"/>
              </a:rPr>
              <a:t> </a:t>
            </a:r>
          </a:p>
        </p:txBody>
      </p:sp>
      <p:sp>
        <p:nvSpPr>
          <p:cNvPr id="4" name="Content Placeholder 3"/>
          <p:cNvSpPr>
            <a:spLocks noGrp="1"/>
          </p:cNvSpPr>
          <p:nvPr>
            <p:ph sz="half" idx="2"/>
          </p:nvPr>
        </p:nvSpPr>
        <p:spPr>
          <a:xfrm>
            <a:off x="6119813" y="2405064"/>
            <a:ext cx="4390445" cy="1100137"/>
          </a:xfrm>
          <a:solidFill>
            <a:schemeClr val="accent2">
              <a:lumMod val="40000"/>
              <a:lumOff val="60000"/>
            </a:schemeClr>
          </a:solidFill>
        </p:spPr>
        <p:txBody>
          <a:bodyPr anchor="ctr"/>
          <a:lstStyle/>
          <a:p>
            <a:pPr marL="0" indent="0">
              <a:buNone/>
            </a:pPr>
            <a:r>
              <a:rPr lang="en-US" sz="2000" dirty="0">
                <a:latin typeface="+mj-lt"/>
                <a:cs typeface="Times New Roman" pitchFamily="18" charset="0"/>
              </a:rPr>
              <a:t>Processors parallelism is primary method of performance improvement</a:t>
            </a:r>
          </a:p>
        </p:txBody>
      </p:sp>
      <p:sp>
        <p:nvSpPr>
          <p:cNvPr id="6" name="Right Arrow 5"/>
          <p:cNvSpPr/>
          <p:nvPr/>
        </p:nvSpPr>
        <p:spPr>
          <a:xfrm>
            <a:off x="5667955" y="2895600"/>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bwMode="auto">
          <a:xfrm>
            <a:off x="1752601" y="4648200"/>
            <a:ext cx="3915355" cy="1143000"/>
          </a:xfrm>
          <a:prstGeom prst="rect">
            <a:avLst/>
          </a:prstGeom>
          <a:solidFill>
            <a:schemeClr val="bg1">
              <a:lumMod val="95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buNone/>
            </a:pPr>
            <a:r>
              <a:rPr lang="en-US" sz="2000" dirty="0">
                <a:latin typeface="+mj-lt"/>
                <a:cs typeface="Times New Roman" pitchFamily="18" charset="0"/>
              </a:rPr>
              <a:t>Less than linear scaling for a multiprocessor is failure</a:t>
            </a:r>
          </a:p>
        </p:txBody>
      </p:sp>
      <p:sp>
        <p:nvSpPr>
          <p:cNvPr id="11" name="Content Placeholder 3"/>
          <p:cNvSpPr txBox="1">
            <a:spLocks/>
          </p:cNvSpPr>
          <p:nvPr/>
        </p:nvSpPr>
        <p:spPr bwMode="auto">
          <a:xfrm>
            <a:off x="6125155" y="4648200"/>
            <a:ext cx="4437490" cy="1143000"/>
          </a:xfrm>
          <a:prstGeom prst="rect">
            <a:avLst/>
          </a:prstGeom>
          <a:solidFill>
            <a:schemeClr val="accent2">
              <a:lumMod val="40000"/>
              <a:lumOff val="6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lnSpc>
                <a:spcPct val="90000"/>
              </a:lnSpc>
              <a:buNone/>
            </a:pPr>
            <a:r>
              <a:rPr lang="en-US" sz="2000" dirty="0">
                <a:latin typeface="+mj-lt"/>
                <a:cs typeface="Times New Roman" pitchFamily="18" charset="0"/>
              </a:rPr>
              <a:t>Even sub-linear speedups are beneficial as long as you beat the sequential on a watt-to-watt basis</a:t>
            </a:r>
          </a:p>
        </p:txBody>
      </p:sp>
      <p:sp>
        <p:nvSpPr>
          <p:cNvPr id="12" name="Right Arrow 11"/>
          <p:cNvSpPr/>
          <p:nvPr/>
        </p:nvSpPr>
        <p:spPr>
          <a:xfrm>
            <a:off x="5662612" y="5113734"/>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3CBA5F2-BA81-4598-939D-5BFFBD4009F6}" type="slidenum">
              <a:rPr lang="en-US" altLang="en-US" smtClean="0"/>
              <a:pPr/>
              <a:t>44</a:t>
            </a:fld>
            <a:endParaRPr lang="en-US" altLang="en-US"/>
          </a:p>
        </p:txBody>
      </p:sp>
      <p:sp>
        <p:nvSpPr>
          <p:cNvPr id="7" name="Rectangle 6"/>
          <p:cNvSpPr/>
          <p:nvPr/>
        </p:nvSpPr>
        <p:spPr>
          <a:xfrm>
            <a:off x="1752248" y="204075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3" name="Rectangle 12"/>
          <p:cNvSpPr/>
          <p:nvPr/>
        </p:nvSpPr>
        <p:spPr>
          <a:xfrm>
            <a:off x="1752248" y="427886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4" name="Rectangle 13"/>
          <p:cNvSpPr/>
          <p:nvPr/>
        </p:nvSpPr>
        <p:spPr>
          <a:xfrm>
            <a:off x="6119813" y="2040758"/>
            <a:ext cx="1300677" cy="369332"/>
          </a:xfrm>
          <a:prstGeom prst="rect">
            <a:avLst/>
          </a:prstGeom>
          <a:solidFill>
            <a:srgbClr val="FFC000"/>
          </a:solidFill>
        </p:spPr>
        <p:txBody>
          <a:bodyPr wrap="none">
            <a:spAutoFit/>
          </a:bodyPr>
          <a:lstStyle/>
          <a:p>
            <a:r>
              <a:rPr lang="en-US" dirty="0">
                <a:latin typeface="+mj-lt"/>
              </a:rPr>
              <a:t>Today’s take</a:t>
            </a:r>
          </a:p>
        </p:txBody>
      </p:sp>
      <p:sp>
        <p:nvSpPr>
          <p:cNvPr id="15" name="Rectangle 14"/>
          <p:cNvSpPr/>
          <p:nvPr/>
        </p:nvSpPr>
        <p:spPr>
          <a:xfrm>
            <a:off x="6119813" y="4278868"/>
            <a:ext cx="1300677" cy="369332"/>
          </a:xfrm>
          <a:prstGeom prst="rect">
            <a:avLst/>
          </a:prstGeom>
          <a:solidFill>
            <a:srgbClr val="FFC000"/>
          </a:solidFill>
        </p:spPr>
        <p:txBody>
          <a:bodyPr wrap="none">
            <a:spAutoFit/>
          </a:bodyPr>
          <a:lstStyle/>
          <a:p>
            <a:r>
              <a:rPr lang="en-US" dirty="0">
                <a:latin typeface="+mj-lt"/>
              </a:rPr>
              <a:t>Today’s take</a:t>
            </a:r>
          </a:p>
        </p:txBody>
      </p:sp>
      <p:sp>
        <p:nvSpPr>
          <p:cNvPr id="16" name="Oval 15">
            <a:extLst>
              <a:ext uri="{FF2B5EF4-FFF2-40B4-BE49-F238E27FC236}">
                <a16:creationId xmlns:a16="http://schemas.microsoft.com/office/drawing/2014/main" id="{4F0A164A-39FF-439C-8008-3FFA4637FD55}"/>
              </a:ext>
            </a:extLst>
          </p:cNvPr>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6" grpId="0" animBg="1"/>
      <p:bldP spid="10" grpId="0" animBg="1"/>
      <p:bldP spid="11" grpId="0" animBg="1"/>
      <p:bldP spid="12" grpId="0" animBg="1"/>
      <p:bldP spid="7" grpId="0" animBg="1"/>
      <p:bldP spid="13" grpId="0" animBg="1"/>
      <p:bldP spid="14"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6115" name="Rectangle 1027"/>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Conventional Wisdom in Computer Architecture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45</a:t>
            </a:fld>
            <a:endParaRPr lang="en-US" altLang="en-US" dirty="0"/>
          </a:p>
        </p:txBody>
      </p:sp>
      <p:sp>
        <p:nvSpPr>
          <p:cNvPr id="986114" name="Rectangle 1026"/>
          <p:cNvSpPr>
            <a:spLocks noGrp="1" noChangeArrowheads="1"/>
          </p:cNvSpPr>
          <p:nvPr>
            <p:ph idx="4294967295"/>
          </p:nvPr>
        </p:nvSpPr>
        <p:spPr>
          <a:xfrm>
            <a:off x="231775" y="1495425"/>
            <a:ext cx="11960225" cy="4932363"/>
          </a:xfrm>
        </p:spPr>
        <p:txBody>
          <a:bodyPr/>
          <a:lstStyle/>
          <a:p>
            <a:pPr marL="342900" indent="-342900"/>
            <a:r>
              <a:rPr lang="en-US" sz="1800" dirty="0"/>
              <a:t>Old: Transistors expensive; Power is free </a:t>
            </a:r>
          </a:p>
          <a:p>
            <a:pPr marL="342900" indent="-342900"/>
            <a:r>
              <a:rPr lang="en-US" sz="1800" dirty="0"/>
              <a:t>New: Transistors free; Power management very challenging</a:t>
            </a:r>
            <a:br>
              <a:rPr lang="en-US" sz="1800" dirty="0"/>
            </a:br>
            <a:r>
              <a:rPr lang="en-US" sz="1800" dirty="0"/>
              <a:t>(consequences, “lots of power”: heat to be dissipated &amp; battery management)</a:t>
            </a:r>
            <a:br>
              <a:rPr lang="en-US" sz="1800" dirty="0"/>
            </a:br>
            <a:br>
              <a:rPr lang="en-US" sz="1800" dirty="0"/>
            </a:br>
            <a:br>
              <a:rPr lang="en-US" sz="1800" dirty="0"/>
            </a:br>
            <a:endParaRPr lang="en-US" sz="1400" dirty="0"/>
          </a:p>
          <a:p>
            <a:pPr marL="342900" indent="-342900"/>
            <a:r>
              <a:rPr lang="en-US" sz="1800" dirty="0"/>
              <a:t>Old: Math is slow; Memory access is fast</a:t>
            </a:r>
          </a:p>
          <a:p>
            <a:pPr marL="344488" indent="-344488"/>
            <a:r>
              <a:rPr lang="en-US" sz="1800" dirty="0"/>
              <a:t>New: Math is fast; Memory slow (1</a:t>
            </a:r>
            <a:r>
              <a:rPr lang="en-US" sz="1800" dirty="0">
                <a:cs typeface="Times New Roman" pitchFamily="18" charset="0"/>
              </a:rPr>
              <a:t>20 cycles for DRAM</a:t>
            </a:r>
            <a:r>
              <a:rPr lang="en-US" sz="1800" dirty="0"/>
              <a:t> </a:t>
            </a:r>
            <a:br>
              <a:rPr lang="en-US" sz="1800" dirty="0"/>
            </a:br>
            <a:r>
              <a:rPr lang="en-US" sz="1800" dirty="0">
                <a:cs typeface="Times New Roman" pitchFamily="18" charset="0"/>
              </a:rPr>
              <a:t>memory access, 1 cycle for pipelined FMA)</a:t>
            </a:r>
            <a:br>
              <a:rPr lang="en-US" sz="1800" dirty="0"/>
            </a:br>
            <a:br>
              <a:rPr lang="en-US" sz="1800" dirty="0"/>
            </a:br>
            <a:br>
              <a:rPr lang="en-US" sz="1800" dirty="0"/>
            </a:br>
            <a:endParaRPr lang="en-US" sz="1800" dirty="0"/>
          </a:p>
          <a:p>
            <a:endParaRPr lang="en-US" sz="1400" dirty="0"/>
          </a:p>
          <a:p>
            <a:pPr marL="342900" indent="-342900"/>
            <a:r>
              <a:rPr lang="en-US" sz="1800" dirty="0"/>
              <a:t>Old: Increasing Instruction Level Parallelism</a:t>
            </a:r>
            <a:br>
              <a:rPr lang="en-US" sz="1800" dirty="0"/>
            </a:br>
            <a:r>
              <a:rPr lang="en-US" sz="1800" dirty="0"/>
              <a:t>hardware and compilers (Out-of-order, speculation, VLIW, …)</a:t>
            </a:r>
          </a:p>
          <a:p>
            <a:pPr marL="342900" indent="-342900"/>
            <a:r>
              <a:rPr lang="en-US" sz="1800" dirty="0"/>
              <a:t>New: ILP sees diminishing returns; non-ILP parallelism pursued </a:t>
            </a:r>
          </a:p>
          <a:p>
            <a:pPr lvl="1" indent="-342900"/>
            <a:endParaRPr lang="en-US" sz="1400" dirty="0"/>
          </a:p>
        </p:txBody>
      </p:sp>
      <p:sp>
        <p:nvSpPr>
          <p:cNvPr id="2" name="TextBox 1"/>
          <p:cNvSpPr txBox="1"/>
          <p:nvPr/>
        </p:nvSpPr>
        <p:spPr>
          <a:xfrm>
            <a:off x="9269390" y="1249515"/>
            <a:ext cx="461665" cy="1182503"/>
          </a:xfrm>
          <a:prstGeom prst="rect">
            <a:avLst/>
          </a:prstGeom>
          <a:noFill/>
        </p:spPr>
        <p:txBody>
          <a:bodyPr vert="vert270" wrap="none" rtlCol="0">
            <a:spAutoFit/>
          </a:bodyPr>
          <a:lstStyle/>
          <a:p>
            <a:r>
              <a:rPr lang="en-US" b="1" dirty="0">
                <a:solidFill>
                  <a:srgbClr val="0070C0"/>
                </a:solidFill>
              </a:rPr>
              <a:t>Power Wall</a:t>
            </a:r>
          </a:p>
        </p:txBody>
      </p:sp>
      <p:sp>
        <p:nvSpPr>
          <p:cNvPr id="5" name="TextBox 4"/>
          <p:cNvSpPr txBox="1"/>
          <p:nvPr/>
        </p:nvSpPr>
        <p:spPr>
          <a:xfrm>
            <a:off x="9267509" y="2858140"/>
            <a:ext cx="461665" cy="1393074"/>
          </a:xfrm>
          <a:prstGeom prst="rect">
            <a:avLst/>
          </a:prstGeom>
          <a:noFill/>
        </p:spPr>
        <p:txBody>
          <a:bodyPr vert="vert270" wrap="none" rtlCol="0">
            <a:spAutoFit/>
          </a:bodyPr>
          <a:lstStyle/>
          <a:p>
            <a:r>
              <a:rPr lang="en-US" b="1" dirty="0">
                <a:solidFill>
                  <a:srgbClr val="0070C0"/>
                </a:solidFill>
              </a:rPr>
              <a:t>Memory Wall</a:t>
            </a:r>
          </a:p>
        </p:txBody>
      </p:sp>
      <p:sp>
        <p:nvSpPr>
          <p:cNvPr id="6" name="TextBox 5"/>
          <p:cNvSpPr txBox="1"/>
          <p:nvPr/>
        </p:nvSpPr>
        <p:spPr>
          <a:xfrm>
            <a:off x="9267509" y="5192403"/>
            <a:ext cx="461665" cy="855042"/>
          </a:xfrm>
          <a:prstGeom prst="rect">
            <a:avLst/>
          </a:prstGeom>
          <a:noFill/>
        </p:spPr>
        <p:txBody>
          <a:bodyPr vert="vert270" wrap="none" rtlCol="0">
            <a:spAutoFit/>
          </a:bodyPr>
          <a:lstStyle/>
          <a:p>
            <a:r>
              <a:rPr lang="en-US" b="1" dirty="0">
                <a:solidFill>
                  <a:srgbClr val="0070C0"/>
                </a:solidFill>
              </a:rPr>
              <a:t>ILP Wall</a:t>
            </a:r>
          </a:p>
        </p:txBody>
      </p:sp>
      <p:sp>
        <p:nvSpPr>
          <p:cNvPr id="9" name="Oval 8"/>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59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9861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9861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98611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986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98611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9"/>
                                          </p:stCondLst>
                                        </p:cTn>
                                        <p:tgtEl>
                                          <p:spTgt spid="9861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4" grpId="0" uiExpand="1" build="p" autoUpdateAnimBg="0"/>
      <p:bldP spid="2" grpId="0"/>
      <p:bldP spid="5" grpId="0"/>
      <p:bldP spid="6"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Running against walls and such, seems to be all bad news…</a:t>
            </a:r>
          </a:p>
          <a:p>
            <a:endParaRPr lang="en-US" dirty="0"/>
          </a:p>
          <a:p>
            <a:endParaRPr lang="en-US" dirty="0"/>
          </a:p>
          <a:p>
            <a:r>
              <a:rPr lang="en-US" dirty="0"/>
              <a:t>OK, now what?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46</a:t>
            </a:fld>
            <a:endParaRPr lang="en-US" altLang="en-US"/>
          </a:p>
        </p:txBody>
      </p:sp>
    </p:spTree>
    <p:extLst>
      <p:ext uri="{BB962C8B-B14F-4D97-AF65-F5344CB8AC3E}">
        <p14:creationId xmlns:p14="http://schemas.microsoft.com/office/powerpoint/2010/main" val="4100802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a:t>“The report of my death was an exaggeration.”</a:t>
            </a:r>
          </a:p>
          <a:p>
            <a:pPr marL="0" indent="0" algn="r">
              <a:buNone/>
            </a:pPr>
            <a:r>
              <a:rPr lang="en-US" sz="1300" dirty="0"/>
              <a:t>-- Mark Twain, American writer, humorist, entrepreneur, publisher, and lecturer [1835-1910]</a:t>
            </a:r>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47</a:t>
            </a:fld>
            <a:endParaRPr lang="en-US"/>
          </a:p>
        </p:txBody>
      </p:sp>
    </p:spTree>
    <p:extLst>
      <p:ext uri="{BB962C8B-B14F-4D97-AF65-F5344CB8AC3E}">
        <p14:creationId xmlns:p14="http://schemas.microsoft.com/office/powerpoint/2010/main" val="324653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bright spot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We can produce small[</a:t>
            </a:r>
            <a:r>
              <a:rPr lang="en-US" dirty="0" err="1"/>
              <a:t>er</a:t>
            </a:r>
            <a:r>
              <a:rPr lang="en-US"/>
              <a:t>] </a:t>
            </a:r>
            <a:r>
              <a:rPr lang="en-US" dirty="0"/>
              <a:t>transistors </a:t>
            </a:r>
            <a:r>
              <a:rPr lang="en-US"/>
              <a:t>and we are </a:t>
            </a:r>
            <a:r>
              <a:rPr lang="en-US" dirty="0"/>
              <a:t>increasingly good at </a:t>
            </a:r>
            <a:r>
              <a:rPr lang="en-US"/>
              <a:t>packaging them in ICs</a:t>
            </a:r>
            <a:endParaRPr lang="en-US" dirty="0"/>
          </a:p>
        </p:txBody>
      </p:sp>
      <p:sp>
        <p:nvSpPr>
          <p:cNvPr id="4" name="Slide Number Placeholder 3">
            <a:extLst>
              <a:ext uri="{FF2B5EF4-FFF2-40B4-BE49-F238E27FC236}">
                <a16:creationId xmlns:a16="http://schemas.microsoft.com/office/drawing/2014/main" id="{6FA07905-FFBE-4BFE-A59C-EB594DDC02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997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news: number of transistors going up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49</a:t>
            </a:fld>
            <a:endParaRPr lang="en-US" altLang="en-US"/>
          </a:p>
        </p:txBody>
      </p:sp>
      <p:pic>
        <p:nvPicPr>
          <p:cNvPr id="5" name="Picture 4" descr="CPU trends grap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1381" y="762779"/>
            <a:ext cx="5840095" cy="5819979"/>
          </a:xfrm>
          <a:prstGeom prst="rect">
            <a:avLst/>
          </a:prstGeom>
          <a:noFill/>
          <a:ln>
            <a:noFill/>
          </a:ln>
        </p:spPr>
      </p:pic>
    </p:spTree>
    <p:extLst>
      <p:ext uri="{BB962C8B-B14F-4D97-AF65-F5344CB8AC3E}">
        <p14:creationId xmlns:p14="http://schemas.microsoft.com/office/powerpoint/2010/main" val="198082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4469-FF7F-4640-A752-85551FB7E6C6}"/>
              </a:ext>
            </a:extLst>
          </p:cNvPr>
          <p:cNvSpPr>
            <a:spLocks noGrp="1"/>
          </p:cNvSpPr>
          <p:nvPr>
            <p:ph type="title"/>
          </p:nvPr>
        </p:nvSpPr>
        <p:spPr/>
        <p:txBody>
          <a:bodyPr>
            <a:normAutofit fontScale="90000"/>
          </a:bodyPr>
          <a:lstStyle/>
          <a:p>
            <a:r>
              <a:rPr lang="en-US" dirty="0"/>
              <a:t>TLB related: The Address Space Identifier (ASID)</a:t>
            </a:r>
            <a:br>
              <a:rPr lang="en-US" dirty="0"/>
            </a:br>
            <a:r>
              <a:rPr lang="en-US" sz="2000" dirty="0"/>
              <a:t>[left-over slide, added owing to question posed by one of you]</a:t>
            </a:r>
          </a:p>
        </p:txBody>
      </p:sp>
      <p:sp>
        <p:nvSpPr>
          <p:cNvPr id="3" name="Content Placeholder 2">
            <a:extLst>
              <a:ext uri="{FF2B5EF4-FFF2-40B4-BE49-F238E27FC236}">
                <a16:creationId xmlns:a16="http://schemas.microsoft.com/office/drawing/2014/main" id="{2D3D7045-37A3-42E7-845D-1DE1209432D2}"/>
              </a:ext>
            </a:extLst>
          </p:cNvPr>
          <p:cNvSpPr>
            <a:spLocks noGrp="1"/>
          </p:cNvSpPr>
          <p:nvPr>
            <p:ph idx="1"/>
          </p:nvPr>
        </p:nvSpPr>
        <p:spPr/>
        <p:txBody>
          <a:bodyPr>
            <a:normAutofit/>
          </a:bodyPr>
          <a:lstStyle/>
          <a:p>
            <a:endParaRPr lang="en-US" dirty="0"/>
          </a:p>
          <a:p>
            <a:r>
              <a:rPr lang="en-US" dirty="0"/>
              <a:t>The TLB does the translation from Virtual Memory into Physical Memory</a:t>
            </a:r>
          </a:p>
          <a:p>
            <a:endParaRPr lang="en-US" dirty="0"/>
          </a:p>
          <a:p>
            <a:r>
              <a:rPr lang="en-US" dirty="0"/>
              <a:t>At each time, there are many processes in flight; they are managed by the OS</a:t>
            </a:r>
          </a:p>
          <a:p>
            <a:endParaRPr lang="en-US" dirty="0"/>
          </a:p>
          <a:p>
            <a:r>
              <a:rPr lang="en-US" dirty="0"/>
              <a:t>Q: There is one TLB per core. When TLB used for quick translation, how does it now if a </a:t>
            </a:r>
            <a:r>
              <a:rPr lang="en-US" dirty="0" err="1"/>
              <a:t>pageID</a:t>
            </a:r>
            <a:r>
              <a:rPr lang="en-US" dirty="0"/>
              <a:t> is cached? </a:t>
            </a:r>
          </a:p>
          <a:p>
            <a:pPr lvl="1"/>
            <a:r>
              <a:rPr lang="en-US" dirty="0"/>
              <a:t>This is an issues since there are many processes in flight</a:t>
            </a:r>
          </a:p>
          <a:p>
            <a:pPr lvl="1"/>
            <a:endParaRPr lang="en-US" dirty="0"/>
          </a:p>
          <a:p>
            <a:r>
              <a:rPr lang="en-US" dirty="0"/>
              <a:t>Resolution: OS assigns each process an 8-bit Address Space Identifier (ASID)</a:t>
            </a:r>
          </a:p>
          <a:p>
            <a:pPr lvl="1"/>
            <a:r>
              <a:rPr lang="en-US" dirty="0"/>
              <a:t>When the TLB caches a translation, each translation has also an ASID associated with it</a:t>
            </a:r>
          </a:p>
          <a:p>
            <a:pPr lvl="1"/>
            <a:r>
              <a:rPr lang="en-US" dirty="0"/>
              <a:t>A “hit” means matching the </a:t>
            </a:r>
            <a:r>
              <a:rPr lang="en-US" sz="2100" dirty="0">
                <a:solidFill>
                  <a:srgbClr val="0070C0"/>
                </a:solidFill>
              </a:rPr>
              <a:t>ASID</a:t>
            </a:r>
            <a:r>
              <a:rPr lang="en-US" dirty="0"/>
              <a:t> and the </a:t>
            </a:r>
            <a:r>
              <a:rPr lang="en-US" sz="2100" dirty="0">
                <a:solidFill>
                  <a:srgbClr val="0070C0"/>
                </a:solidFill>
              </a:rPr>
              <a:t>page ID</a:t>
            </a:r>
          </a:p>
        </p:txBody>
      </p:sp>
      <p:sp>
        <p:nvSpPr>
          <p:cNvPr id="4" name="Slide Number Placeholder 3">
            <a:extLst>
              <a:ext uri="{FF2B5EF4-FFF2-40B4-BE49-F238E27FC236}">
                <a16:creationId xmlns:a16="http://schemas.microsoft.com/office/drawing/2014/main" id="{5A38D349-CA70-42AA-AC41-C7E0439A0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736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807E4-FE24-4D4D-BDA1-8700F75CC340}"/>
              </a:ext>
            </a:extLst>
          </p:cNvPr>
          <p:cNvSpPr>
            <a:spLocks noGrp="1"/>
          </p:cNvSpPr>
          <p:nvPr>
            <p:ph type="title"/>
          </p:nvPr>
        </p:nvSpPr>
        <p:spPr/>
        <p:txBody>
          <a:bodyPr/>
          <a:lstStyle/>
          <a:p>
            <a:r>
              <a:rPr lang="en-US" dirty="0"/>
              <a:t>A more up-to-date plot, slightly different information</a:t>
            </a:r>
          </a:p>
        </p:txBody>
      </p:sp>
      <p:sp>
        <p:nvSpPr>
          <p:cNvPr id="3" name="Slide Number Placeholder 2">
            <a:extLst>
              <a:ext uri="{FF2B5EF4-FFF2-40B4-BE49-F238E27FC236}">
                <a16:creationId xmlns:a16="http://schemas.microsoft.com/office/drawing/2014/main" id="{B965C25C-AA06-4086-9DF3-D47D0EA3A7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2" name="Text Placeholder 21">
                <a:extLst>
                  <a:ext uri="{FF2B5EF4-FFF2-40B4-BE49-F238E27FC236}">
                    <a16:creationId xmlns:a16="http://schemas.microsoft.com/office/drawing/2014/main" id="{93A32F96-FDA7-4A4D-AC65-D7E6B1D6DCEF}"/>
                  </a:ext>
                </a:extLst>
              </p:cNvPr>
              <p:cNvSpPr>
                <a:spLocks noGrp="1"/>
              </p:cNvSpPr>
              <p:nvPr>
                <p:ph type="body" sz="quarter" idx="13"/>
              </p:nvPr>
            </p:nvSpPr>
            <p:spPr/>
            <p:txBody>
              <a:bodyPr/>
              <a:lstStyle/>
              <a:p>
                <a:r>
                  <a:rPr lang="en-US" dirty="0"/>
                  <a:t>[Kunle Olukotun]</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22" name="Text Placeholder 21">
                <a:extLst>
                  <a:ext uri="{FF2B5EF4-FFF2-40B4-BE49-F238E27FC236}">
                    <a16:creationId xmlns:a16="http://schemas.microsoft.com/office/drawing/2014/main" id="{93A32F96-FDA7-4A4D-AC65-D7E6B1D6DCE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
        <p:nvSpPr>
          <p:cNvPr id="13" name="object 4">
            <a:extLst>
              <a:ext uri="{FF2B5EF4-FFF2-40B4-BE49-F238E27FC236}">
                <a16:creationId xmlns:a16="http://schemas.microsoft.com/office/drawing/2014/main" id="{65CED39F-1791-4F37-B9A3-DC389437408A}"/>
              </a:ext>
            </a:extLst>
          </p:cNvPr>
          <p:cNvSpPr/>
          <p:nvPr/>
        </p:nvSpPr>
        <p:spPr>
          <a:xfrm>
            <a:off x="2563367" y="1738745"/>
            <a:ext cx="6897624" cy="4087368"/>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4EC8716B-1695-4719-AC64-2455039B3550}"/>
              </a:ext>
            </a:extLst>
          </p:cNvPr>
          <p:cNvSpPr txBox="1"/>
          <p:nvPr/>
        </p:nvSpPr>
        <p:spPr>
          <a:xfrm>
            <a:off x="8100399" y="1433436"/>
            <a:ext cx="154114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B20000"/>
                </a:solidFill>
                <a:latin typeface="Calibri"/>
                <a:cs typeface="Calibri"/>
              </a:rPr>
              <a:t>Moores</a:t>
            </a:r>
            <a:r>
              <a:rPr sz="2400" spc="-55" dirty="0">
                <a:solidFill>
                  <a:srgbClr val="B20000"/>
                </a:solidFill>
                <a:latin typeface="Calibri"/>
                <a:cs typeface="Calibri"/>
              </a:rPr>
              <a:t> </a:t>
            </a:r>
            <a:r>
              <a:rPr sz="2400" spc="-10" dirty="0">
                <a:solidFill>
                  <a:srgbClr val="B20000"/>
                </a:solidFill>
                <a:latin typeface="Calibri"/>
                <a:cs typeface="Calibri"/>
              </a:rPr>
              <a:t>Law</a:t>
            </a:r>
            <a:endParaRPr sz="2400">
              <a:latin typeface="Calibri"/>
              <a:cs typeface="Calibri"/>
            </a:endParaRPr>
          </a:p>
        </p:txBody>
      </p:sp>
      <p:grpSp>
        <p:nvGrpSpPr>
          <p:cNvPr id="15" name="object 6">
            <a:extLst>
              <a:ext uri="{FF2B5EF4-FFF2-40B4-BE49-F238E27FC236}">
                <a16:creationId xmlns:a16="http://schemas.microsoft.com/office/drawing/2014/main" id="{3F78E7F2-7E60-4728-AF53-A8BB5B6C57DE}"/>
              </a:ext>
            </a:extLst>
          </p:cNvPr>
          <p:cNvGrpSpPr/>
          <p:nvPr/>
        </p:nvGrpSpPr>
        <p:grpSpPr>
          <a:xfrm>
            <a:off x="5532120" y="1643035"/>
            <a:ext cx="2675255" cy="3481070"/>
            <a:chOff x="4465320" y="2266490"/>
            <a:chExt cx="2675255" cy="3481070"/>
          </a:xfrm>
        </p:grpSpPr>
        <p:sp>
          <p:nvSpPr>
            <p:cNvPr id="16" name="object 7">
              <a:extLst>
                <a:ext uri="{FF2B5EF4-FFF2-40B4-BE49-F238E27FC236}">
                  <a16:creationId xmlns:a16="http://schemas.microsoft.com/office/drawing/2014/main" id="{78EC6576-5DDC-4E53-A898-2DEBDC40989E}"/>
                </a:ext>
              </a:extLst>
            </p:cNvPr>
            <p:cNvSpPr/>
            <p:nvPr/>
          </p:nvSpPr>
          <p:spPr>
            <a:xfrm>
              <a:off x="6629387" y="2266490"/>
              <a:ext cx="346710" cy="377190"/>
            </a:xfrm>
            <a:custGeom>
              <a:avLst/>
              <a:gdLst/>
              <a:ahLst/>
              <a:cxnLst/>
              <a:rect l="l" t="t" r="r" b="b"/>
              <a:pathLst>
                <a:path w="346709" h="377189">
                  <a:moveTo>
                    <a:pt x="18945" y="297905"/>
                  </a:moveTo>
                  <a:lnTo>
                    <a:pt x="16915" y="299208"/>
                  </a:lnTo>
                  <a:lnTo>
                    <a:pt x="0" y="376589"/>
                  </a:lnTo>
                  <a:lnTo>
                    <a:pt x="9679" y="373600"/>
                  </a:lnTo>
                  <a:lnTo>
                    <a:pt x="7922" y="373600"/>
                  </a:lnTo>
                  <a:lnTo>
                    <a:pt x="2312" y="368443"/>
                  </a:lnTo>
                  <a:lnTo>
                    <a:pt x="11848" y="358068"/>
                  </a:lnTo>
                  <a:lnTo>
                    <a:pt x="24358" y="300835"/>
                  </a:lnTo>
                  <a:lnTo>
                    <a:pt x="23056" y="298804"/>
                  </a:lnTo>
                  <a:lnTo>
                    <a:pt x="18945" y="297905"/>
                  </a:lnTo>
                  <a:close/>
                </a:path>
                <a:path w="346709" h="377189">
                  <a:moveTo>
                    <a:pt x="11848" y="358068"/>
                  </a:moveTo>
                  <a:lnTo>
                    <a:pt x="2312" y="368443"/>
                  </a:lnTo>
                  <a:lnTo>
                    <a:pt x="7922" y="373600"/>
                  </a:lnTo>
                  <a:lnTo>
                    <a:pt x="9543" y="371836"/>
                  </a:lnTo>
                  <a:lnTo>
                    <a:pt x="8839" y="371836"/>
                  </a:lnTo>
                  <a:lnTo>
                    <a:pt x="3992" y="367381"/>
                  </a:lnTo>
                  <a:lnTo>
                    <a:pt x="10234" y="365454"/>
                  </a:lnTo>
                  <a:lnTo>
                    <a:pt x="11848" y="358068"/>
                  </a:lnTo>
                  <a:close/>
                </a:path>
                <a:path w="346709" h="377189">
                  <a:moveTo>
                    <a:pt x="73436" y="345942"/>
                  </a:moveTo>
                  <a:lnTo>
                    <a:pt x="17459" y="363224"/>
                  </a:lnTo>
                  <a:lnTo>
                    <a:pt x="7922" y="373600"/>
                  </a:lnTo>
                  <a:lnTo>
                    <a:pt x="9679" y="373600"/>
                  </a:lnTo>
                  <a:lnTo>
                    <a:pt x="75684" y="353223"/>
                  </a:lnTo>
                  <a:lnTo>
                    <a:pt x="76810" y="351090"/>
                  </a:lnTo>
                  <a:lnTo>
                    <a:pt x="75570" y="347069"/>
                  </a:lnTo>
                  <a:lnTo>
                    <a:pt x="73436" y="345942"/>
                  </a:lnTo>
                  <a:close/>
                </a:path>
                <a:path w="346709" h="377189">
                  <a:moveTo>
                    <a:pt x="10234" y="365454"/>
                  </a:moveTo>
                  <a:lnTo>
                    <a:pt x="3992" y="367381"/>
                  </a:lnTo>
                  <a:lnTo>
                    <a:pt x="8839" y="371836"/>
                  </a:lnTo>
                  <a:lnTo>
                    <a:pt x="10234" y="365454"/>
                  </a:lnTo>
                  <a:close/>
                </a:path>
                <a:path w="346709" h="377189">
                  <a:moveTo>
                    <a:pt x="17459" y="363224"/>
                  </a:moveTo>
                  <a:lnTo>
                    <a:pt x="10234" y="365454"/>
                  </a:lnTo>
                  <a:lnTo>
                    <a:pt x="8839" y="371836"/>
                  </a:lnTo>
                  <a:lnTo>
                    <a:pt x="9543" y="371836"/>
                  </a:lnTo>
                  <a:lnTo>
                    <a:pt x="17459" y="363224"/>
                  </a:lnTo>
                  <a:close/>
                </a:path>
                <a:path w="346709" h="377189">
                  <a:moveTo>
                    <a:pt x="340953" y="0"/>
                  </a:moveTo>
                  <a:lnTo>
                    <a:pt x="11848" y="358068"/>
                  </a:lnTo>
                  <a:lnTo>
                    <a:pt x="10234" y="365454"/>
                  </a:lnTo>
                  <a:lnTo>
                    <a:pt x="17459" y="363224"/>
                  </a:lnTo>
                  <a:lnTo>
                    <a:pt x="346563" y="5156"/>
                  </a:lnTo>
                  <a:lnTo>
                    <a:pt x="340953" y="0"/>
                  </a:lnTo>
                  <a:close/>
                </a:path>
              </a:pathLst>
            </a:custGeom>
            <a:solidFill>
              <a:srgbClr val="CC3300"/>
            </a:solidFill>
          </p:spPr>
          <p:txBody>
            <a:bodyPr wrap="square" lIns="0" tIns="0" rIns="0" bIns="0" rtlCol="0"/>
            <a:lstStyle/>
            <a:p>
              <a:endParaRPr/>
            </a:p>
          </p:txBody>
        </p:sp>
        <p:sp>
          <p:nvSpPr>
            <p:cNvPr id="17" name="object 8">
              <a:extLst>
                <a:ext uri="{FF2B5EF4-FFF2-40B4-BE49-F238E27FC236}">
                  <a16:creationId xmlns:a16="http://schemas.microsoft.com/office/drawing/2014/main" id="{40415907-D1EF-42E2-AE3E-411A242B3C5D}"/>
                </a:ext>
              </a:extLst>
            </p:cNvPr>
            <p:cNvSpPr/>
            <p:nvPr/>
          </p:nvSpPr>
          <p:spPr>
            <a:xfrm>
              <a:off x="4896492" y="4479819"/>
              <a:ext cx="2244062" cy="949891"/>
            </a:xfrm>
            <a:prstGeom prst="rect">
              <a:avLst/>
            </a:prstGeom>
            <a:blipFill>
              <a:blip r:embed="rId4" cstate="print"/>
              <a:stretch>
                <a:fillRect/>
              </a:stretch>
            </a:blipFill>
          </p:spPr>
          <p:txBody>
            <a:bodyPr wrap="square" lIns="0" tIns="0" rIns="0" bIns="0" rtlCol="0"/>
            <a:lstStyle/>
            <a:p>
              <a:endParaRPr/>
            </a:p>
          </p:txBody>
        </p:sp>
        <p:sp>
          <p:nvSpPr>
            <p:cNvPr id="18" name="object 9">
              <a:extLst>
                <a:ext uri="{FF2B5EF4-FFF2-40B4-BE49-F238E27FC236}">
                  <a16:creationId xmlns:a16="http://schemas.microsoft.com/office/drawing/2014/main" id="{5736A7B6-F1EB-4EF0-889B-BD13A884EE2D}"/>
                </a:ext>
              </a:extLst>
            </p:cNvPr>
            <p:cNvSpPr/>
            <p:nvPr/>
          </p:nvSpPr>
          <p:spPr>
            <a:xfrm>
              <a:off x="4480560" y="3459480"/>
              <a:ext cx="0" cy="2272665"/>
            </a:xfrm>
            <a:custGeom>
              <a:avLst/>
              <a:gdLst/>
              <a:ahLst/>
              <a:cxnLst/>
              <a:rect l="l" t="t" r="r" b="b"/>
              <a:pathLst>
                <a:path h="2272665">
                  <a:moveTo>
                    <a:pt x="0" y="0"/>
                  </a:moveTo>
                  <a:lnTo>
                    <a:pt x="0" y="2272453"/>
                  </a:lnTo>
                </a:path>
              </a:pathLst>
            </a:custGeom>
            <a:ln w="30479">
              <a:solidFill>
                <a:srgbClr val="0070C0"/>
              </a:solidFill>
            </a:ln>
          </p:spPr>
          <p:txBody>
            <a:bodyPr wrap="square" lIns="0" tIns="0" rIns="0" bIns="0" rtlCol="0"/>
            <a:lstStyle/>
            <a:p>
              <a:endParaRPr/>
            </a:p>
          </p:txBody>
        </p:sp>
      </p:grpSp>
      <p:sp>
        <p:nvSpPr>
          <p:cNvPr id="19" name="object 10">
            <a:extLst>
              <a:ext uri="{FF2B5EF4-FFF2-40B4-BE49-F238E27FC236}">
                <a16:creationId xmlns:a16="http://schemas.microsoft.com/office/drawing/2014/main" id="{D046D496-89D2-4473-907A-8E6AA1BCA81A}"/>
              </a:ext>
            </a:extLst>
          </p:cNvPr>
          <p:cNvSpPr txBox="1"/>
          <p:nvPr/>
        </p:nvSpPr>
        <p:spPr>
          <a:xfrm>
            <a:off x="8264648" y="4673461"/>
            <a:ext cx="138049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B20000"/>
                </a:solidFill>
                <a:latin typeface="Calibri"/>
                <a:cs typeface="Calibri"/>
              </a:rPr>
              <a:t>Power</a:t>
            </a:r>
            <a:r>
              <a:rPr sz="2400" spc="-60" dirty="0">
                <a:solidFill>
                  <a:srgbClr val="B20000"/>
                </a:solidFill>
                <a:latin typeface="Calibri"/>
                <a:cs typeface="Calibri"/>
              </a:rPr>
              <a:t> </a:t>
            </a:r>
            <a:r>
              <a:rPr sz="2400" spc="-10" dirty="0">
                <a:solidFill>
                  <a:srgbClr val="B20000"/>
                </a:solidFill>
                <a:latin typeface="Calibri"/>
                <a:cs typeface="Calibri"/>
              </a:rPr>
              <a:t>wall</a:t>
            </a:r>
            <a:endParaRPr sz="2400" dirty="0">
              <a:latin typeface="Calibri"/>
              <a:cs typeface="Calibri"/>
            </a:endParaRPr>
          </a:p>
        </p:txBody>
      </p:sp>
      <p:sp>
        <p:nvSpPr>
          <p:cNvPr id="20" name="object 11">
            <a:extLst>
              <a:ext uri="{FF2B5EF4-FFF2-40B4-BE49-F238E27FC236}">
                <a16:creationId xmlns:a16="http://schemas.microsoft.com/office/drawing/2014/main" id="{AD30553B-5C89-4E82-B412-CC5DC9EEB974}"/>
              </a:ext>
            </a:extLst>
          </p:cNvPr>
          <p:cNvSpPr txBox="1"/>
          <p:nvPr/>
        </p:nvSpPr>
        <p:spPr>
          <a:xfrm>
            <a:off x="4350329" y="1451167"/>
            <a:ext cx="2942100" cy="289823"/>
          </a:xfrm>
          <a:prstGeom prst="rect">
            <a:avLst/>
          </a:prstGeom>
        </p:spPr>
        <p:txBody>
          <a:bodyPr vert="horz" wrap="square" lIns="0" tIns="12700" rIns="0" bIns="0" rtlCol="0">
            <a:spAutoFit/>
          </a:bodyPr>
          <a:lstStyle/>
          <a:p>
            <a:pPr marL="12700">
              <a:lnSpc>
                <a:spcPct val="100000"/>
              </a:lnSpc>
              <a:spcBef>
                <a:spcPts val="100"/>
              </a:spcBef>
            </a:pPr>
            <a:r>
              <a:rPr lang="en-US" spc="-10" dirty="0">
                <a:solidFill>
                  <a:srgbClr val="B20000"/>
                </a:solidFill>
                <a:latin typeface="Calibri"/>
                <a:cs typeface="Calibri"/>
              </a:rPr>
              <a:t>R</a:t>
            </a:r>
            <a:r>
              <a:rPr spc="-10" dirty="0">
                <a:solidFill>
                  <a:srgbClr val="B20000"/>
                </a:solidFill>
                <a:latin typeface="Calibri"/>
                <a:cs typeface="Calibri"/>
              </a:rPr>
              <a:t>esearch</a:t>
            </a:r>
            <a:r>
              <a:rPr lang="en-US" spc="-10" dirty="0">
                <a:solidFill>
                  <a:srgbClr val="B20000"/>
                </a:solidFill>
                <a:latin typeface="Calibri"/>
                <a:cs typeface="Calibri"/>
              </a:rPr>
              <a:t> into multicore starting</a:t>
            </a:r>
            <a:endParaRPr dirty="0">
              <a:latin typeface="Calibri"/>
              <a:cs typeface="Calibri"/>
            </a:endParaRPr>
          </a:p>
        </p:txBody>
      </p:sp>
      <p:sp>
        <p:nvSpPr>
          <p:cNvPr id="21" name="object 12">
            <a:extLst>
              <a:ext uri="{FF2B5EF4-FFF2-40B4-BE49-F238E27FC236}">
                <a16:creationId xmlns:a16="http://schemas.microsoft.com/office/drawing/2014/main" id="{9FBE8959-DCE5-4A3E-8D51-30E6B8DEEB39}"/>
              </a:ext>
            </a:extLst>
          </p:cNvPr>
          <p:cNvSpPr/>
          <p:nvPr/>
        </p:nvSpPr>
        <p:spPr>
          <a:xfrm>
            <a:off x="5518217" y="1708518"/>
            <a:ext cx="205104" cy="1127760"/>
          </a:xfrm>
          <a:custGeom>
            <a:avLst/>
            <a:gdLst/>
            <a:ahLst/>
            <a:cxnLst/>
            <a:rect l="l" t="t" r="r" b="b"/>
            <a:pathLst>
              <a:path w="205104" h="1127760">
                <a:moveTo>
                  <a:pt x="4872" y="1050107"/>
                </a:moveTo>
                <a:lnTo>
                  <a:pt x="958" y="1051655"/>
                </a:lnTo>
                <a:lnTo>
                  <a:pt x="0" y="1053868"/>
                </a:lnTo>
                <a:lnTo>
                  <a:pt x="29140" y="1127523"/>
                </a:lnTo>
                <a:lnTo>
                  <a:pt x="34721" y="1120613"/>
                </a:lnTo>
                <a:lnTo>
                  <a:pt x="34047" y="1120613"/>
                </a:lnTo>
                <a:lnTo>
                  <a:pt x="26515" y="1119465"/>
                </a:lnTo>
                <a:lnTo>
                  <a:pt x="28638" y="1105542"/>
                </a:lnTo>
                <a:lnTo>
                  <a:pt x="7086" y="1051065"/>
                </a:lnTo>
                <a:lnTo>
                  <a:pt x="4872" y="1050107"/>
                </a:lnTo>
                <a:close/>
              </a:path>
              <a:path w="205104" h="1127760">
                <a:moveTo>
                  <a:pt x="28638" y="1105542"/>
                </a:moveTo>
                <a:lnTo>
                  <a:pt x="26515" y="1119465"/>
                </a:lnTo>
                <a:lnTo>
                  <a:pt x="34047" y="1120613"/>
                </a:lnTo>
                <a:lnTo>
                  <a:pt x="34347" y="1118646"/>
                </a:lnTo>
                <a:lnTo>
                  <a:pt x="33822" y="1118646"/>
                </a:lnTo>
                <a:lnTo>
                  <a:pt x="27316" y="1117654"/>
                </a:lnTo>
                <a:lnTo>
                  <a:pt x="31420" y="1112573"/>
                </a:lnTo>
                <a:lnTo>
                  <a:pt x="28638" y="1105542"/>
                </a:lnTo>
                <a:close/>
              </a:path>
              <a:path w="205104" h="1127760">
                <a:moveTo>
                  <a:pt x="75380" y="1060860"/>
                </a:moveTo>
                <a:lnTo>
                  <a:pt x="72983" y="1061115"/>
                </a:lnTo>
                <a:lnTo>
                  <a:pt x="36170" y="1106692"/>
                </a:lnTo>
                <a:lnTo>
                  <a:pt x="34047" y="1120613"/>
                </a:lnTo>
                <a:lnTo>
                  <a:pt x="34721" y="1120613"/>
                </a:lnTo>
                <a:lnTo>
                  <a:pt x="78910" y="1065903"/>
                </a:lnTo>
                <a:lnTo>
                  <a:pt x="78654" y="1063504"/>
                </a:lnTo>
                <a:lnTo>
                  <a:pt x="75380" y="1060860"/>
                </a:lnTo>
                <a:close/>
              </a:path>
              <a:path w="205104" h="1127760">
                <a:moveTo>
                  <a:pt x="31420" y="1112573"/>
                </a:moveTo>
                <a:lnTo>
                  <a:pt x="27316" y="1117654"/>
                </a:lnTo>
                <a:lnTo>
                  <a:pt x="33822" y="1118646"/>
                </a:lnTo>
                <a:lnTo>
                  <a:pt x="31420" y="1112573"/>
                </a:lnTo>
                <a:close/>
              </a:path>
              <a:path w="205104" h="1127760">
                <a:moveTo>
                  <a:pt x="36170" y="1106692"/>
                </a:moveTo>
                <a:lnTo>
                  <a:pt x="31420" y="1112573"/>
                </a:lnTo>
                <a:lnTo>
                  <a:pt x="33822" y="1118646"/>
                </a:lnTo>
                <a:lnTo>
                  <a:pt x="34347" y="1118646"/>
                </a:lnTo>
                <a:lnTo>
                  <a:pt x="36170" y="1106692"/>
                </a:lnTo>
                <a:close/>
              </a:path>
              <a:path w="205104" h="1127760">
                <a:moveTo>
                  <a:pt x="197248" y="0"/>
                </a:moveTo>
                <a:lnTo>
                  <a:pt x="28638" y="1105542"/>
                </a:lnTo>
                <a:lnTo>
                  <a:pt x="31420" y="1112573"/>
                </a:lnTo>
                <a:lnTo>
                  <a:pt x="36170" y="1106692"/>
                </a:lnTo>
                <a:lnTo>
                  <a:pt x="204781" y="1148"/>
                </a:lnTo>
                <a:lnTo>
                  <a:pt x="197248" y="0"/>
                </a:lnTo>
                <a:close/>
              </a:path>
            </a:pathLst>
          </a:custGeom>
          <a:solidFill>
            <a:srgbClr val="CC3300"/>
          </a:solidFill>
        </p:spPr>
        <p:txBody>
          <a:bodyPr wrap="square" lIns="0" tIns="0" rIns="0" bIns="0" rtlCol="0"/>
          <a:lstStyle/>
          <a:p>
            <a:endParaRPr/>
          </a:p>
        </p:txBody>
      </p:sp>
    </p:spTree>
    <p:extLst>
      <p:ext uri="{BB962C8B-B14F-4D97-AF65-F5344CB8AC3E}">
        <p14:creationId xmlns:p14="http://schemas.microsoft.com/office/powerpoint/2010/main" val="4158687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t>Moore’s Law</a:t>
            </a:r>
          </a:p>
        </p:txBody>
      </p:sp>
      <p:sp>
        <p:nvSpPr>
          <p:cNvPr id="406531" name="Rectangle 3"/>
          <p:cNvSpPr>
            <a:spLocks noGrp="1" noChangeArrowheads="1"/>
          </p:cNvSpPr>
          <p:nvPr>
            <p:ph idx="1"/>
          </p:nvPr>
        </p:nvSpPr>
        <p:spPr/>
        <p:txBody>
          <a:bodyPr/>
          <a:lstStyle/>
          <a:p>
            <a:r>
              <a:rPr lang="en-US" sz="1800" dirty="0"/>
              <a:t>1965 paper: Doubling of the number of transistors on integrated circuits every two years </a:t>
            </a:r>
          </a:p>
          <a:p>
            <a:pPr lvl="1"/>
            <a:r>
              <a:rPr lang="en-US" sz="1600" dirty="0"/>
              <a:t>Moore himself wrote only about the </a:t>
            </a:r>
            <a:r>
              <a:rPr lang="en-US" sz="1600" dirty="0">
                <a:solidFill>
                  <a:srgbClr val="00B050"/>
                </a:solidFill>
              </a:rPr>
              <a:t>density of components (or transistors) at minimum cost</a:t>
            </a:r>
          </a:p>
          <a:p>
            <a:pPr lvl="1"/>
            <a:endParaRPr lang="en-US" sz="700" dirty="0"/>
          </a:p>
        </p:txBody>
      </p:sp>
      <p:pic>
        <p:nvPicPr>
          <p:cNvPr id="406533" name="Picture 5" descr="An older Gordon Moore"/>
          <p:cNvPicPr>
            <a:picLocks noChangeAspect="1" noChangeArrowheads="1"/>
          </p:cNvPicPr>
          <p:nvPr/>
        </p:nvPicPr>
        <p:blipFill>
          <a:blip r:embed="rId3" cstate="print"/>
          <a:srcRect/>
          <a:stretch>
            <a:fillRect/>
          </a:stretch>
        </p:blipFill>
        <p:spPr bwMode="auto">
          <a:xfrm>
            <a:off x="8007350" y="3733800"/>
            <a:ext cx="1836738" cy="2819400"/>
          </a:xfrm>
          <a:prstGeom prst="rect">
            <a:avLst/>
          </a:prstGeom>
          <a:noFill/>
        </p:spPr>
      </p:pic>
      <p:pic>
        <p:nvPicPr>
          <p:cNvPr id="406534" name="Picture 6" descr="A young Gordon Moore"/>
          <p:cNvPicPr>
            <a:picLocks noChangeAspect="1" noChangeArrowheads="1"/>
          </p:cNvPicPr>
          <p:nvPr/>
        </p:nvPicPr>
        <p:blipFill>
          <a:blip r:embed="rId4" cstate="print"/>
          <a:srcRect/>
          <a:stretch>
            <a:fillRect/>
          </a:stretch>
        </p:blipFill>
        <p:spPr bwMode="auto">
          <a:xfrm>
            <a:off x="1905000" y="3733800"/>
            <a:ext cx="2001838" cy="2743200"/>
          </a:xfrm>
          <a:prstGeom prst="rect">
            <a:avLst/>
          </a:prstGeom>
          <a:noFill/>
        </p:spPr>
      </p:pic>
      <p:sp>
        <p:nvSpPr>
          <p:cNvPr id="406535" name="Rectangle 7"/>
          <p:cNvSpPr>
            <a:spLocks noChangeArrowheads="1"/>
          </p:cNvSpPr>
          <p:nvPr/>
        </p:nvSpPr>
        <p:spPr bwMode="auto">
          <a:xfrm>
            <a:off x="0" y="6601728"/>
            <a:ext cx="4619625" cy="244475"/>
          </a:xfrm>
          <a:prstGeom prst="rect">
            <a:avLst/>
          </a:prstGeom>
          <a:noFill/>
          <a:ln w="9525">
            <a:noFill/>
            <a:miter lim="800000"/>
            <a:headEnd/>
            <a:tailEnd/>
          </a:ln>
          <a:effectLst/>
        </p:spPr>
        <p:txBody>
          <a:bodyPr wrap="none">
            <a:spAutoFit/>
          </a:bodyPr>
          <a:lstStyle/>
          <a:p>
            <a:r>
              <a:rPr lang="en-US" sz="1000" dirty="0">
                <a:latin typeface="Arial" pitchFamily="34" charset="0"/>
              </a:rPr>
              <a:t>http://news.cnet.com/Images-Moores-Law-turns-40/2009-1041_3-5649019.html</a:t>
            </a:r>
          </a:p>
        </p:txBody>
      </p:sp>
      <p:pic>
        <p:nvPicPr>
          <p:cNvPr id="2" name="Picture 1"/>
          <p:cNvPicPr>
            <a:picLocks noChangeAspect="1"/>
          </p:cNvPicPr>
          <p:nvPr/>
        </p:nvPicPr>
        <p:blipFill rotWithShape="1">
          <a:blip r:embed="rId5"/>
          <a:srcRect r="9801" b="7817"/>
          <a:stretch/>
        </p:blipFill>
        <p:spPr>
          <a:xfrm>
            <a:off x="4332347" y="2777471"/>
            <a:ext cx="3075760" cy="3705327"/>
          </a:xfrm>
          <a:prstGeom prst="rect">
            <a:avLst/>
          </a:prstGeom>
        </p:spPr>
      </p:pic>
      <p:sp>
        <p:nvSpPr>
          <p:cNvPr id="3" name="Slide Number Placeholder 2">
            <a:extLst>
              <a:ext uri="{FF2B5EF4-FFF2-40B4-BE49-F238E27FC236}">
                <a16:creationId xmlns:a16="http://schemas.microsoft.com/office/drawing/2014/main" id="{702D5AD5-0534-4CD7-BBEC-54C21F34EF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917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(1965)</a:t>
            </a:r>
          </a:p>
        </p:txBody>
      </p:sp>
      <p:sp>
        <p:nvSpPr>
          <p:cNvPr id="3" name="Content Placeholder 2"/>
          <p:cNvSpPr>
            <a:spLocks noGrp="1"/>
          </p:cNvSpPr>
          <p:nvPr>
            <p:ph idx="1"/>
          </p:nvPr>
        </p:nvSpPr>
        <p:spPr/>
        <p:txBody>
          <a:bodyPr/>
          <a:lstStyle/>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“The complexity for minimum component costs has increased at a rate of roughly a factor of two per year [see graph on </a:t>
            </a:r>
            <a:r>
              <a:rPr lang="en-US" sz="2000" dirty="0">
                <a:solidFill>
                  <a:srgbClr val="00B050"/>
                </a:solidFill>
              </a:rPr>
              <a:t>next page</a:t>
            </a:r>
            <a:r>
              <a:rPr lang="en-US" sz="2000" dirty="0"/>
              <a:t>]. Certainly over the short term this rate can be expected to continue, if not to increase. </a:t>
            </a:r>
            <a:r>
              <a:rPr lang="en-US" sz="2000" dirty="0">
                <a:solidFill>
                  <a:srgbClr val="0070C0"/>
                </a:solidFill>
              </a:rPr>
              <a:t>Over the longer term, the rate of increase is a bit more uncertain, although there is no reason to believe it will not remain nearly constant for at least 10 years</a:t>
            </a:r>
            <a:r>
              <a:rPr lang="en-US" sz="2000" dirty="0"/>
              <a:t>. That means by 1975, the number of components per integrated circuit for minimum cost will be 65,000. I believe that such a large circuit can be built on a single wafer.”</a:t>
            </a:r>
          </a:p>
          <a:p>
            <a:endParaRPr lang="en-US" sz="2000" dirty="0"/>
          </a:p>
          <a:p>
            <a:pPr marL="0" indent="0">
              <a:buNone/>
            </a:pPr>
            <a:r>
              <a:rPr lang="en-US" sz="2000" dirty="0"/>
              <a:t>“Cramming more components onto integrated circuits” by Gordon E. Moore, Electronics, Volume 38, Number 8, April 19, 1965</a:t>
            </a:r>
          </a:p>
          <a:p>
            <a:endParaRPr lang="en-US" sz="2000" dirty="0"/>
          </a:p>
        </p:txBody>
      </p:sp>
      <p:sp>
        <p:nvSpPr>
          <p:cNvPr id="4" name="Slide Number Placeholder 3">
            <a:extLst>
              <a:ext uri="{FF2B5EF4-FFF2-40B4-BE49-F238E27FC236}">
                <a16:creationId xmlns:a16="http://schemas.microsoft.com/office/drawing/2014/main" id="{9DFD9831-872A-4E85-8801-B952CCD66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996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758113" y="1068917"/>
            <a:ext cx="1020233" cy="1608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78069C-5162-4BD2-A68E-24D4BE80E4E7}"/>
              </a:ext>
            </a:extLst>
          </p:cNvPr>
          <p:cNvPicPr>
            <a:picLocks noChangeAspect="1"/>
          </p:cNvPicPr>
          <p:nvPr/>
        </p:nvPicPr>
        <p:blipFill rotWithShape="1">
          <a:blip r:embed="rId2"/>
          <a:srcRect l="16990" t="7195" r="17954" b="5221"/>
          <a:stretch/>
        </p:blipFill>
        <p:spPr>
          <a:xfrm>
            <a:off x="1742209" y="509154"/>
            <a:ext cx="7931728" cy="5839691"/>
          </a:xfrm>
          <a:prstGeom prst="rect">
            <a:avLst/>
          </a:prstGeom>
        </p:spPr>
      </p:pic>
    </p:spTree>
    <p:extLst>
      <p:ext uri="{BB962C8B-B14F-4D97-AF65-F5344CB8AC3E}">
        <p14:creationId xmlns:p14="http://schemas.microsoft.com/office/powerpoint/2010/main" val="2364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Moving to the processor: transistor counts per microprocessor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3993" y="1495425"/>
            <a:ext cx="6987514" cy="4932363"/>
          </a:xfr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8958186" y="2239545"/>
            <a:ext cx="537882" cy="25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370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Roadmap [</a:t>
            </a:r>
            <a:r>
              <a:rPr lang="en-US" dirty="0">
                <a:solidFill>
                  <a:srgbClr val="FFC000"/>
                </a:solidFill>
              </a:rPr>
              <a:t>or other folks’ roadmap</a:t>
            </a:r>
            <a:r>
              <a:rPr lang="en-US" dirty="0"/>
              <a:t>]</a:t>
            </a:r>
          </a:p>
        </p:txBody>
      </p:sp>
      <p:sp>
        <p:nvSpPr>
          <p:cNvPr id="3" name="Content Placeholder 2"/>
          <p:cNvSpPr>
            <a:spLocks noGrp="1"/>
          </p:cNvSpPr>
          <p:nvPr>
            <p:ph idx="1"/>
          </p:nvPr>
        </p:nvSpPr>
        <p:spPr/>
        <p:txBody>
          <a:bodyPr/>
          <a:lstStyle/>
          <a:p>
            <a:pPr>
              <a:tabLst>
                <a:tab pos="2743200" algn="l"/>
              </a:tabLst>
            </a:pPr>
            <a:endParaRPr lang="en-US" dirty="0"/>
          </a:p>
          <a:p>
            <a:pPr>
              <a:tabLst>
                <a:tab pos="2743200" algn="l"/>
              </a:tabLst>
            </a:pPr>
            <a:r>
              <a:rPr lang="en-US" dirty="0"/>
              <a:t>2013 – 22 nm   	Tick: Ivy Bridge – Tock: Haswell</a:t>
            </a:r>
          </a:p>
          <a:p>
            <a:pPr>
              <a:tabLst>
                <a:tab pos="2743200" algn="l"/>
              </a:tabLst>
            </a:pPr>
            <a:r>
              <a:rPr lang="en-US" dirty="0"/>
              <a:t>2015 – 14 nm   	Tick: </a:t>
            </a:r>
            <a:r>
              <a:rPr lang="en-US" dirty="0" err="1"/>
              <a:t>Broadwell</a:t>
            </a:r>
            <a:r>
              <a:rPr lang="en-US" dirty="0"/>
              <a:t> – Tock: </a:t>
            </a:r>
            <a:r>
              <a:rPr lang="en-US" dirty="0" err="1"/>
              <a:t>Skylake</a:t>
            </a:r>
            <a:endParaRPr lang="en-US" dirty="0"/>
          </a:p>
          <a:p>
            <a:pPr>
              <a:tabLst>
                <a:tab pos="2743200" algn="l"/>
              </a:tabLst>
            </a:pPr>
            <a:r>
              <a:rPr lang="en-US" dirty="0"/>
              <a:t>2016 – 14nm     	“Refresh” </a:t>
            </a:r>
            <a:r>
              <a:rPr lang="en-US" dirty="0" err="1"/>
              <a:t>Kaby</a:t>
            </a:r>
            <a:r>
              <a:rPr lang="en-US" dirty="0"/>
              <a:t> Lake</a:t>
            </a:r>
          </a:p>
          <a:p>
            <a:pPr>
              <a:tabLst>
                <a:tab pos="2743200" algn="l"/>
              </a:tabLst>
            </a:pPr>
            <a:r>
              <a:rPr lang="en-US" dirty="0"/>
              <a:t>2017 – 10 nm    	Cannon Lake (delayed to 2019)</a:t>
            </a:r>
          </a:p>
          <a:p>
            <a:pPr>
              <a:tabLst>
                <a:tab pos="2743200" algn="l"/>
              </a:tabLst>
            </a:pPr>
            <a:r>
              <a:rPr lang="en-US" dirty="0"/>
              <a:t>2019 – 7 nm 	[AMD: Radeon Instinct MI60/Zen2]</a:t>
            </a:r>
          </a:p>
          <a:p>
            <a:r>
              <a:rPr lang="en-US" dirty="0"/>
              <a:t>2021 – 5 nm		(Samsung &amp; TSMC, in testing)</a:t>
            </a:r>
          </a:p>
          <a:p>
            <a:r>
              <a:rPr lang="en-US" dirty="0"/>
              <a:t>2023 – 3 nm		(Samsung?)</a:t>
            </a:r>
          </a:p>
          <a:p>
            <a:endParaRPr lang="en-US" dirty="0"/>
          </a:p>
          <a:p>
            <a:r>
              <a:rPr lang="en-US" dirty="0"/>
              <a:t>Intel has been alluding to 1.4 nm by 2029, see discussion </a:t>
            </a:r>
            <a:r>
              <a:rPr lang="en-US" dirty="0">
                <a:hlinkClick r:id="rId3"/>
              </a:rPr>
              <a:t>here</a:t>
            </a:r>
            <a:r>
              <a:rPr lang="en-US" dirty="0"/>
              <a:t>.</a:t>
            </a:r>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55</a:t>
            </a:fld>
            <a:endParaRPr lang="en-US" altLang="en-US"/>
          </a:p>
        </p:txBody>
      </p:sp>
    </p:spTree>
    <p:extLst>
      <p:ext uri="{BB962C8B-B14F-4D97-AF65-F5344CB8AC3E}">
        <p14:creationId xmlns:p14="http://schemas.microsoft.com/office/powerpoint/2010/main" val="17445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42B360-79C6-47E6-958D-48AD1FDDC711}"/>
              </a:ext>
            </a:extLst>
          </p:cNvPr>
          <p:cNvSpPr>
            <a:spLocks noGrp="1"/>
          </p:cNvSpPr>
          <p:nvPr>
            <p:ph type="title"/>
          </p:nvPr>
        </p:nvSpPr>
        <p:spPr/>
        <p:txBody>
          <a:bodyPr/>
          <a:lstStyle/>
          <a:p>
            <a:r>
              <a:rPr lang="en-US" dirty="0"/>
              <a:t>Plot of the day</a:t>
            </a:r>
          </a:p>
        </p:txBody>
      </p:sp>
      <p:sp>
        <p:nvSpPr>
          <p:cNvPr id="4" name="Slide Number Placeholder 3">
            <a:extLst>
              <a:ext uri="{FF2B5EF4-FFF2-40B4-BE49-F238E27FC236}">
                <a16:creationId xmlns:a16="http://schemas.microsoft.com/office/drawing/2014/main" id="{9496959E-3710-41E8-B7FA-05C4F3AC5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5C817B7B-AC95-4F30-8090-03AB73B8BAB8}"/>
                  </a:ext>
                </a:extLst>
              </p:cNvPr>
              <p:cNvSpPr>
                <a:spLocks noGrp="1"/>
              </p:cNvSpPr>
              <p:nvPr>
                <p:ph type="body" sz="quarter" idx="13"/>
              </p:nvPr>
            </p:nvSpPr>
            <p:spPr/>
            <p:txBody>
              <a:bodyPr/>
              <a:lstStyle/>
              <a:p>
                <a:r>
                  <a:rPr lang="en-US" dirty="0"/>
                  <a:t>[OurWorldInData.org]</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 name="Text Placeholder 5">
                <a:extLst>
                  <a:ext uri="{FF2B5EF4-FFF2-40B4-BE49-F238E27FC236}">
                    <a16:creationId xmlns:a16="http://schemas.microsoft.com/office/drawing/2014/main" id="{5C817B7B-AC95-4F30-8090-03AB73B8BAB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Picture 8" descr="Chart, line chart&#10;&#10;Description automatically generated">
            <a:extLst>
              <a:ext uri="{FF2B5EF4-FFF2-40B4-BE49-F238E27FC236}">
                <a16:creationId xmlns:a16="http://schemas.microsoft.com/office/drawing/2014/main" id="{460E0402-7F85-4D36-8773-49F98978F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092" y="823393"/>
            <a:ext cx="8016586" cy="5658767"/>
          </a:xfrm>
          <a:prstGeom prst="rect">
            <a:avLst/>
          </a:prstGeom>
        </p:spPr>
      </p:pic>
    </p:spTree>
    <p:extLst>
      <p:ext uri="{BB962C8B-B14F-4D97-AF65-F5344CB8AC3E}">
        <p14:creationId xmlns:p14="http://schemas.microsoft.com/office/powerpoint/2010/main" val="3560121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Memory-related aspects: </a:t>
            </a:r>
            <a:r>
              <a:rPr lang="en-US"/>
              <a:t>various other tidbits </a:t>
            </a:r>
            <a:endParaRPr lang="en-US" dirty="0"/>
          </a:p>
        </p:txBody>
      </p:sp>
      <p:sp>
        <p:nvSpPr>
          <p:cNvPr id="5" name="Content Placeholder 4"/>
          <p:cNvSpPr>
            <a:spLocks noGrp="1"/>
          </p:cNvSpPr>
          <p:nvPr>
            <p:ph idx="1"/>
          </p:nvPr>
        </p:nvSpPr>
        <p:spPr/>
        <p:txBody>
          <a:bodyPr/>
          <a:lstStyle/>
          <a:p>
            <a:endParaRPr lang="en-US" dirty="0"/>
          </a:p>
          <a:p>
            <a:r>
              <a:rPr lang="en-US" dirty="0"/>
              <a:t>Going on several tangents</a:t>
            </a:r>
          </a:p>
          <a:p>
            <a:pPr lvl="1"/>
            <a:endParaRPr lang="en-US" dirty="0"/>
          </a:p>
          <a:p>
            <a:pPr lvl="1"/>
            <a:r>
              <a:rPr lang="en-US" dirty="0"/>
              <a:t>Virtual vs. Physical memories: how their size comes into play</a:t>
            </a:r>
          </a:p>
          <a:p>
            <a:pPr lvl="1"/>
            <a:endParaRPr lang="en-US" dirty="0"/>
          </a:p>
          <a:p>
            <a:pPr lvl="1"/>
            <a:r>
              <a:rPr lang="en-US" dirty="0"/>
              <a:t>Pointers in </a:t>
            </a:r>
            <a:r>
              <a:rPr lang="en-US" dirty="0" err="1"/>
              <a:t>gdb</a:t>
            </a:r>
            <a:r>
              <a:rPr lang="en-US" dirty="0"/>
              <a:t>/Visual Studio: pointing into virtual or physical memory?</a:t>
            </a:r>
          </a:p>
          <a:p>
            <a:pPr lvl="1"/>
            <a:endParaRPr lang="en-US" dirty="0"/>
          </a:p>
          <a:p>
            <a:pPr lvl="1"/>
            <a:r>
              <a:rPr lang="en-US" dirty="0"/>
              <a:t>Unit of address resolution</a:t>
            </a:r>
          </a:p>
          <a:p>
            <a:pPr lvl="1"/>
            <a:endParaRPr lang="en-US" dirty="0"/>
          </a:p>
          <a:p>
            <a:pPr lvl="1"/>
            <a:r>
              <a:rPr lang="en-US" dirty="0"/>
              <a:t>Difference between thread and process (came up in the context of TLP)</a:t>
            </a:r>
          </a:p>
          <a:p>
            <a:pPr lvl="1"/>
            <a:endParaRPr lang="en-US" dirty="0"/>
          </a:p>
          <a:p>
            <a:pPr lvl="1"/>
            <a:r>
              <a:rPr lang="en-US" dirty="0"/>
              <a:t>32 to 64 bit transition </a:t>
            </a:r>
          </a:p>
          <a:p>
            <a:pPr lvl="1"/>
            <a:endParaRPr lang="en-US" dirty="0"/>
          </a:p>
          <a:p>
            <a:pPr lvl="1"/>
            <a:r>
              <a:rPr lang="en-US" dirty="0"/>
              <a:t>Frame size</a:t>
            </a:r>
          </a:p>
          <a:p>
            <a:pPr lvl="1"/>
            <a:endParaRPr lang="en-US" dirty="0"/>
          </a:p>
          <a:p>
            <a:pPr marL="457200" lvl="1" indent="0">
              <a:buNone/>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04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memories: how their size comes into play</a:t>
            </a:r>
          </a:p>
        </p:txBody>
      </p:sp>
      <p:sp>
        <p:nvSpPr>
          <p:cNvPr id="3" name="Content Placeholder 2"/>
          <p:cNvSpPr>
            <a:spLocks noGrp="1"/>
          </p:cNvSpPr>
          <p:nvPr>
            <p:ph idx="1"/>
          </p:nvPr>
        </p:nvSpPr>
        <p:spPr/>
        <p:txBody>
          <a:bodyPr/>
          <a:lstStyle/>
          <a:p>
            <a:endParaRPr lang="en-US" dirty="0"/>
          </a:p>
          <a:p>
            <a:r>
              <a:rPr lang="en-US" dirty="0"/>
              <a:t>Assumption: in this discussion we’re dealing with a 32 bit operating system</a:t>
            </a:r>
          </a:p>
          <a:p>
            <a:pPr lvl="1"/>
            <a:r>
              <a:rPr lang="en-US" dirty="0"/>
              <a:t>Simpler to talk about it, fewer bits/smaller memories to keep track of. Nothing changes for 64 bit OSs</a:t>
            </a:r>
          </a:p>
          <a:p>
            <a:endParaRPr lang="en-US" dirty="0"/>
          </a:p>
          <a:p>
            <a:endParaRPr lang="en-US" dirty="0"/>
          </a:p>
          <a:p>
            <a:r>
              <a:rPr lang="en-US" dirty="0"/>
              <a:t>Case 1: The physical memory smaller than virtual memory</a:t>
            </a:r>
          </a:p>
          <a:p>
            <a:endParaRPr lang="en-US" dirty="0"/>
          </a:p>
          <a:p>
            <a:r>
              <a:rPr lang="en-US" dirty="0"/>
              <a:t>Case 2: The physical memory larger than virtual memory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267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Assume 2GB MB of RAM (my slim laptop)</a:t>
            </a:r>
          </a:p>
        </p:txBody>
      </p:sp>
      <p:sp>
        <p:nvSpPr>
          <p:cNvPr id="3" name="Content Placeholder 2"/>
          <p:cNvSpPr>
            <a:spLocks noGrp="1"/>
          </p:cNvSpPr>
          <p:nvPr>
            <p:ph sz="half" idx="1"/>
          </p:nvPr>
        </p:nvSpPr>
        <p:spPr/>
        <p:txBody>
          <a:bodyPr>
            <a:normAutofit fontScale="92500"/>
          </a:bodyPr>
          <a:lstStyle/>
          <a:p>
            <a:endParaRPr lang="en-US" dirty="0"/>
          </a:p>
          <a:p>
            <a:r>
              <a:rPr lang="en-US" dirty="0"/>
              <a:t>2 GB of RAM: 2X more addresses in virtual memory than you have in physical memory</a:t>
            </a:r>
          </a:p>
          <a:p>
            <a:endParaRPr lang="en-US" dirty="0"/>
          </a:p>
          <a:p>
            <a:r>
              <a:rPr lang="en-US" dirty="0"/>
              <a:t>Depending how much memory your program uses, multiple virtual pages are going to be mapped into the same physical frame</a:t>
            </a:r>
          </a:p>
          <a:p>
            <a:endParaRPr lang="en-US" dirty="0"/>
          </a:p>
          <a:p>
            <a:r>
              <a:rPr lang="en-US" b="1" dirty="0">
                <a:solidFill>
                  <a:srgbClr val="C00000"/>
                </a:solidFill>
              </a:rPr>
              <a:t>Consequence</a:t>
            </a:r>
            <a:r>
              <a:rPr lang="en-US" dirty="0"/>
              <a:t>: in reality, each entry in the Page Table always has [at least] one additional bit</a:t>
            </a:r>
          </a:p>
          <a:p>
            <a:pPr lvl="1"/>
            <a:r>
              <a:rPr lang="en-US" dirty="0">
                <a:solidFill>
                  <a:srgbClr val="0070C0"/>
                </a:solidFill>
              </a:rPr>
              <a:t>clean</a:t>
            </a:r>
            <a:r>
              <a:rPr lang="en-US" dirty="0"/>
              <a:t>/</a:t>
            </a:r>
            <a:r>
              <a:rPr lang="en-US" dirty="0">
                <a:solidFill>
                  <a:srgbClr val="0070C0"/>
                </a:solidFill>
              </a:rPr>
              <a:t>dirty</a:t>
            </a:r>
            <a:r>
              <a:rPr lang="en-US" dirty="0"/>
              <a:t> bit – indicates that translation to frame should not proceed immediately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4678" y="1059578"/>
            <a:ext cx="4389331" cy="5506616"/>
          </a:xfrm>
          <a:prstGeom prst="rect">
            <a:avLst/>
          </a:prstGeom>
        </p:spPr>
      </p:pic>
    </p:spTree>
    <p:extLst>
      <p:ext uri="{BB962C8B-B14F-4D97-AF65-F5344CB8AC3E}">
        <p14:creationId xmlns:p14="http://schemas.microsoft.com/office/powerpoint/2010/main" val="202703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endParaRPr lang="en-US" dirty="0"/>
          </a:p>
          <a:p>
            <a:r>
              <a:rPr lang="en-US" dirty="0"/>
              <a:t>Bit is “clean”: two conditions need to happen for the bit to be clean</a:t>
            </a:r>
          </a:p>
          <a:p>
            <a:pPr lvl="1"/>
            <a:r>
              <a:rPr lang="en-US" dirty="0"/>
              <a:t>The frame that the page gets translated into has been loaded in main memory (think onset of execution)</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before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77527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13734</TotalTime>
  <Words>4596</Words>
  <Application>Microsoft Office PowerPoint</Application>
  <PresentationFormat>Widescreen</PresentationFormat>
  <Paragraphs>664</Paragraphs>
  <Slides>56</Slides>
  <Notes>17</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56</vt:i4>
      </vt:variant>
    </vt:vector>
  </HeadingPairs>
  <TitlesOfParts>
    <vt:vector size="69" baseType="lpstr">
      <vt:lpstr>Arial</vt:lpstr>
      <vt:lpstr>Calibri</vt:lpstr>
      <vt:lpstr>Calibri Light</vt:lpstr>
      <vt:lpstr>Cambria Math</vt:lpstr>
      <vt:lpstr>Consolas</vt:lpstr>
      <vt:lpstr>Tahoma</vt:lpstr>
      <vt:lpstr>Wingdings</vt:lpstr>
      <vt:lpstr>Custom Design</vt:lpstr>
      <vt:lpstr>Main</vt:lpstr>
      <vt:lpstr>1_Main</vt:lpstr>
      <vt:lpstr>2_Main</vt:lpstr>
      <vt:lpstr>3_Main</vt:lpstr>
      <vt:lpstr>Worksheet</vt:lpstr>
      <vt:lpstr>ME759 High Performance Computing for Applications in Engineering  [Spring 2021] </vt:lpstr>
      <vt:lpstr>Quote of the day</vt:lpstr>
      <vt:lpstr>PowerPoint Presentation</vt:lpstr>
      <vt:lpstr>Before we get started…</vt:lpstr>
      <vt:lpstr>TLB related: The Address Space Identifier (ASID) [left-over slide, added owing to question posed by one of you]</vt:lpstr>
      <vt:lpstr>Memory-related aspects: various other tidbits </vt:lpstr>
      <vt:lpstr>Virtual vs. Physical memories: how their size comes into play</vt:lpstr>
      <vt:lpstr>Case 1: Assume 2GB MB of RAM (my slim laptop)</vt:lpstr>
      <vt:lpstr>The Clean/Dirty Bit &amp; the concept of Page Fault</vt:lpstr>
      <vt:lpstr>Case 2: Assume 16 GB of RAM (beefy workstation)</vt:lpstr>
      <vt:lpstr>[Short Topic] gdb/VS Pointers: Pointing In Virtual or Physical Memory?</vt:lpstr>
      <vt:lpstr>[Short Topic] The Unit of Address Resolution</vt:lpstr>
      <vt:lpstr>[New Short Topic] Difference between thread and process</vt:lpstr>
      <vt:lpstr>In the weeds… A matter of semantics</vt:lpstr>
      <vt:lpstr>[New Short Topic] The 32 to 64 bit migration (1/2)</vt:lpstr>
      <vt:lpstr>The 32 to 64 Bit Migration (2/2)</vt:lpstr>
      <vt:lpstr>Example [using CAE’s tux-103]</vt:lpstr>
      <vt:lpstr>[New Short Topic] The size of the frame/page</vt:lpstr>
      <vt:lpstr>The size of the frame/page</vt:lpstr>
      <vt:lpstr>The size of page/frame</vt:lpstr>
      <vt:lpstr>Departing thoughts, memory aspects</vt:lpstr>
      <vt:lpstr>Parallel computing: why, and why now?</vt:lpstr>
      <vt:lpstr>Acknowledgements</vt:lpstr>
      <vt:lpstr>Argument made in this segment of the course</vt:lpstr>
      <vt:lpstr>Main causes for sequential computing speed stalling</vt:lpstr>
      <vt:lpstr>Memory Wall</vt:lpstr>
      <vt:lpstr>Memory Speed: Widening of the Processor-DRAM Performance Gap</vt:lpstr>
      <vt:lpstr>Memory Latencies [typical server and mobile computers]</vt:lpstr>
      <vt:lpstr>Memory Latency vs. Memory Bandwidth</vt:lpstr>
      <vt:lpstr>Memory Latency vs. Memory Bandwidth</vt:lpstr>
      <vt:lpstr>Latency vs. Bandwidth: Recent Evolution of Speed Gains</vt:lpstr>
      <vt:lpstr>Memory Wall, Conclusions [IMPORTANT SLIDE]</vt:lpstr>
      <vt:lpstr>Memory Wall, Conclusions [IMPORTANT SLIDE]</vt:lpstr>
      <vt:lpstr>The next wall: Instruction Level Parallelism (ILP)</vt:lpstr>
      <vt:lpstr>Intel Haswell example: ILP elicits very complex microarchitecture</vt:lpstr>
      <vt:lpstr>Sample Pipeline Depths</vt:lpstr>
      <vt:lpstr>The ILP Wall</vt:lpstr>
      <vt:lpstr>The ugly head of speculative execution</vt:lpstr>
      <vt:lpstr>[The last wall] The Power Wall</vt:lpstr>
      <vt:lpstr>The Power Wall</vt:lpstr>
      <vt:lpstr>Dennard’s Scaling: Making Moore’s Law Useful</vt:lpstr>
      <vt:lpstr>The “dark silicon”</vt:lpstr>
      <vt:lpstr>One slide detour:  “spending energy” rates &amp; how much you should eat per day</vt:lpstr>
      <vt:lpstr>Shift in Perception</vt:lpstr>
      <vt:lpstr>Conventional Wisdom in Computer Architecture</vt:lpstr>
      <vt:lpstr>PowerPoint Presentation</vt:lpstr>
      <vt:lpstr>Another quote of the day</vt:lpstr>
      <vt:lpstr>The bright spot</vt:lpstr>
      <vt:lpstr>Good news: number of transistors going up</vt:lpstr>
      <vt:lpstr>A more up-to-date plot, slightly different information</vt:lpstr>
      <vt:lpstr>Moore’s Law</vt:lpstr>
      <vt:lpstr>Moore’s Law (1965)</vt:lpstr>
      <vt:lpstr>PowerPoint Presentation</vt:lpstr>
      <vt:lpstr>Moving to the processor: transistor counts per microprocessor</vt:lpstr>
      <vt:lpstr>Intel Roadmap [or other folks’ roadmap]</vt:lpstr>
      <vt:lpstr>Plot of the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558</cp:revision>
  <dcterms:created xsi:type="dcterms:W3CDTF">2018-05-16T17:28:20Z</dcterms:created>
  <dcterms:modified xsi:type="dcterms:W3CDTF">2021-02-08T21:05:56Z</dcterms:modified>
</cp:coreProperties>
</file>